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0" r:id="rId3"/>
    <p:sldId id="281" r:id="rId4"/>
    <p:sldId id="282" r:id="rId5"/>
    <p:sldId id="283" r:id="rId6"/>
    <p:sldId id="284" r:id="rId7"/>
    <p:sldId id="286" r:id="rId8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34285B-2D0A-4DFC-A978-50BC555C0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C77C164-E79E-4BAF-816B-688C0F0D23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498F5C-37DF-476A-9B43-F80FB7911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0CAF-84FC-4C27-8E56-D285A49BA0CA}" type="datetimeFigureOut">
              <a:rPr kumimoji="1" lang="ja-JP" altLang="en-US" smtClean="0"/>
              <a:t>2021/1/8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D1CBBE-42AE-4D86-99B8-CAC7BEFCE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58D640B-7C4B-4164-A395-1C1DBCD18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F924-A48E-419E-AE77-D5AF4287E6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911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1383FD-B35C-448F-9568-A6165153A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E3B509-3A98-4352-8BDB-5F120DB96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BC30F29-6741-4DF9-AF38-6FE72493E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0CAF-84FC-4C27-8E56-D285A49BA0CA}" type="datetimeFigureOut">
              <a:rPr kumimoji="1" lang="ja-JP" altLang="en-US" smtClean="0"/>
              <a:t>2021/1/8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773DA3-5E0A-4499-825F-90275B8B4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5CB2D8-0785-4BB2-94C1-1E75A67E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F924-A48E-419E-AE77-D5AF4287E6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5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10BC646-3BBE-4CD7-AD26-52D5B2B1C8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7D7E860-76FF-4BE4-A20F-AD740393B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944E2D-B941-4A12-A3A8-4ED572C01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0CAF-84FC-4C27-8E56-D285A49BA0CA}" type="datetimeFigureOut">
              <a:rPr kumimoji="1" lang="ja-JP" altLang="en-US" smtClean="0"/>
              <a:t>2021/1/8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BEA4502-BC42-45DB-8684-0AB19CAF1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265CE4-351D-4787-994D-148489E7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F924-A48E-419E-AE77-D5AF4287E6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5231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111D40-8AFF-456F-98BF-FBE126433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60C176-CB3C-4281-970F-5C0680AC2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C00A34-ED68-4A3F-AF92-ED97B40B4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0CAF-84FC-4C27-8E56-D285A49BA0CA}" type="datetimeFigureOut">
              <a:rPr kumimoji="1" lang="ja-JP" altLang="en-US" smtClean="0"/>
              <a:t>2021/1/8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EB32B2-A3BC-4023-9D15-FD43288D3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33F160-892E-4EB3-88FC-32ABE3A7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F924-A48E-419E-AE77-D5AF4287E6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3997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3C9279-9590-43A7-B121-266B894C1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63B39AF-A3E2-4791-8E68-50481BA6E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0E67E2-B12C-4ED6-BA50-E89EA02D7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0CAF-84FC-4C27-8E56-D285A49BA0CA}" type="datetimeFigureOut">
              <a:rPr kumimoji="1" lang="ja-JP" altLang="en-US" smtClean="0"/>
              <a:t>2021/1/8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D4282E-83D2-4C24-8B19-AA6590EAC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3C1560-1AC0-4385-835D-EE8B99A26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F924-A48E-419E-AE77-D5AF4287E6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852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FB4B88-36A8-40AE-8889-6EC79FB72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B164E7-75DB-4C1B-A86B-CC9077FFD6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438335F-97D3-4A79-ACF6-6093E2400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5ECFF04-5BDD-469E-B1EB-B0CB77EAC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0CAF-84FC-4C27-8E56-D285A49BA0CA}" type="datetimeFigureOut">
              <a:rPr kumimoji="1" lang="ja-JP" altLang="en-US" smtClean="0"/>
              <a:t>2021/1/8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A802729-476D-4EFA-B402-E792B2091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DBD9405-1907-4A75-8021-05CBB5162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F924-A48E-419E-AE77-D5AF4287E6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128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53807B-9F6B-41E9-BE06-0B080F193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6F8560C-320F-463E-9C41-39D01FB0F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C88E9B8-3E81-4334-B1C2-6DBD8695F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DEE15EB-2A2D-4863-95AA-3F25D0870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CEF9EB1-BA7C-40E0-8218-7403FC8C6F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1DBD18B-AD86-41C3-A2F1-5515138A0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0CAF-84FC-4C27-8E56-D285A49BA0CA}" type="datetimeFigureOut">
              <a:rPr kumimoji="1" lang="ja-JP" altLang="en-US" smtClean="0"/>
              <a:t>2021/1/8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F2ACE29-C9AF-4610-8803-582DAAA5E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792A6FA-0B74-42ED-A6A1-D7071171B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F924-A48E-419E-AE77-D5AF4287E6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7051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5A3809-29F7-4F97-87D4-850704D9D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9F9E167-2693-41E8-A0D7-B18789EF4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0CAF-84FC-4C27-8E56-D285A49BA0CA}" type="datetimeFigureOut">
              <a:rPr kumimoji="1" lang="ja-JP" altLang="en-US" smtClean="0"/>
              <a:t>2021/1/8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87B1702-BA03-485C-A36E-BBC9DDA4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81B2785-1175-4728-A5C5-2F0371E8D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F924-A48E-419E-AE77-D5AF4287E6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2022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0B269D6-563B-43C0-BC62-C7B9E45C9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0CAF-84FC-4C27-8E56-D285A49BA0CA}" type="datetimeFigureOut">
              <a:rPr kumimoji="1" lang="ja-JP" altLang="en-US" smtClean="0"/>
              <a:t>2021/1/8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C37C6B9-420E-4BD0-9EA1-FE7C7D396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A81586-38DA-4925-A12B-E536EEF38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F924-A48E-419E-AE77-D5AF4287E6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8505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1886F0-12EE-4C4A-8A2C-6EDD6B39A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B86846-7571-49E1-87DA-2D42AF45B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21CA7FE-EF39-4F7F-B0E8-0D081870D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DC3D2B0-254F-494F-B17E-258BE269A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0CAF-84FC-4C27-8E56-D285A49BA0CA}" type="datetimeFigureOut">
              <a:rPr kumimoji="1" lang="ja-JP" altLang="en-US" smtClean="0"/>
              <a:t>2021/1/8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4B8081-9A2E-4061-9341-39D423809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D616B7F-E2CB-40FD-B20B-2D7E79D38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F924-A48E-419E-AE77-D5AF4287E6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707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2D4768-6551-4064-B7F6-EFB36F517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26F437E-7815-4CCB-BF2E-099DFFCDA1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D57809B-990A-471A-8601-7592F5E6B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8DEA942-4368-4D83-99D2-1C6DCB64F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E0CAF-84FC-4C27-8E56-D285A49BA0CA}" type="datetimeFigureOut">
              <a:rPr kumimoji="1" lang="ja-JP" altLang="en-US" smtClean="0"/>
              <a:t>2021/1/8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69DB591-BD1F-469C-99A0-FB9BECD25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EF86AF1-DE87-47E9-921E-22F54540A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F924-A48E-419E-AE77-D5AF4287E6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966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31DD108-B749-45A6-8C1B-E2719F127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443EA6-30AD-4D10-AB1C-95B2BDB1D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8886431-66FF-4582-99F4-0D1AD3FF8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E0CAF-84FC-4C27-8E56-D285A49BA0CA}" type="datetimeFigureOut">
              <a:rPr kumimoji="1" lang="ja-JP" altLang="en-US" smtClean="0"/>
              <a:t>2021/1/8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3DD2753-13C5-42F0-967C-4AB9D369E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559171F-A4F2-4255-AA8D-5CE967482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2F924-A48E-419E-AE77-D5AF4287E6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95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visuallogue.com/%E7%99%BA%E7%86%B1/" TargetMode="Externa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B886F0-1EDD-4972-8D8B-23DC78813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9185" y="342430"/>
            <a:ext cx="9144000" cy="4782172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コロナウィルス感染</a:t>
            </a:r>
            <a:b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登校ガイドライン</a:t>
            </a:r>
            <a:b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A033DC8-E8EF-42B8-84BE-10AFF6800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70" y="4905341"/>
            <a:ext cx="6787060" cy="117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47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38BCF1B7-9200-4ADB-9F48-2FE130436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0483" y="854059"/>
            <a:ext cx="9144000" cy="498981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kumimoji="1" lang="en-US" altLang="ja-JP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こんな場合は学校にすぐ相談しましょう</a:t>
            </a:r>
            <a:br>
              <a:rPr kumimoji="1" lang="en-US" altLang="ja-JP" sz="3600" b="1" dirty="0"/>
            </a:br>
            <a:r>
              <a:rPr lang="ja-JP" altLang="en-US" sz="1800" dirty="0"/>
              <a:t>連絡先　第一校舎：</a:t>
            </a:r>
            <a:r>
              <a:rPr lang="en-US" altLang="ja-JP" sz="1800" dirty="0"/>
              <a:t>03</a:t>
            </a:r>
            <a:r>
              <a:rPr lang="ja-JP" altLang="en-US" sz="1800" dirty="0"/>
              <a:t>（</a:t>
            </a:r>
            <a:r>
              <a:rPr lang="en-US" altLang="ja-JP" sz="1800" dirty="0"/>
              <a:t>5659</a:t>
            </a:r>
            <a:r>
              <a:rPr lang="ja-JP" altLang="en-US" sz="1800" dirty="0"/>
              <a:t>）</a:t>
            </a:r>
            <a:r>
              <a:rPr lang="en-US" altLang="ja-JP" sz="1800" dirty="0"/>
              <a:t>9090</a:t>
            </a:r>
            <a:r>
              <a:rPr lang="ja-JP" altLang="en-US" sz="1800" dirty="0"/>
              <a:t>　第二校舎：</a:t>
            </a:r>
            <a:r>
              <a:rPr lang="en-US" altLang="ja-JP" sz="1800" dirty="0"/>
              <a:t>03</a:t>
            </a:r>
            <a:r>
              <a:rPr lang="ja-JP" altLang="en-US" sz="1800" dirty="0"/>
              <a:t>（</a:t>
            </a:r>
            <a:r>
              <a:rPr lang="en-US" altLang="ja-JP" sz="1800" dirty="0"/>
              <a:t>5667</a:t>
            </a:r>
            <a:r>
              <a:rPr lang="ja-JP" altLang="en-US" sz="1800" dirty="0"/>
              <a:t>）</a:t>
            </a:r>
            <a:r>
              <a:rPr lang="en-US" altLang="ja-JP" sz="1800" dirty="0"/>
              <a:t>9090</a:t>
            </a:r>
            <a:br>
              <a:rPr lang="en-US" altLang="ja-JP" sz="1800" dirty="0"/>
            </a:br>
            <a:r>
              <a:rPr lang="ja-JP" altLang="en-US" sz="1800" dirty="0"/>
              <a:t>受付時間：</a:t>
            </a:r>
            <a:r>
              <a:rPr lang="en-US" altLang="ja-JP" sz="1800" dirty="0"/>
              <a:t>8:30</a:t>
            </a:r>
            <a:r>
              <a:rPr lang="ja-JP" altLang="en-US" sz="1800" dirty="0"/>
              <a:t>～</a:t>
            </a:r>
            <a:r>
              <a:rPr lang="en-US" altLang="ja-JP" sz="1800" dirty="0"/>
              <a:t>17:30</a:t>
            </a:r>
            <a:r>
              <a:rPr lang="ja-JP" altLang="en-US" sz="1800" dirty="0"/>
              <a:t>　</a:t>
            </a:r>
            <a:endParaRPr kumimoji="1" lang="ja-JP" altLang="en-US" sz="1800" b="1" dirty="0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08CB3416-188C-477E-906D-0134B6FA486D}"/>
              </a:ext>
            </a:extLst>
          </p:cNvPr>
          <p:cNvGrpSpPr/>
          <p:nvPr/>
        </p:nvGrpSpPr>
        <p:grpSpPr>
          <a:xfrm>
            <a:off x="4439625" y="937122"/>
            <a:ext cx="2365717" cy="2365717"/>
            <a:chOff x="4935414" y="1270180"/>
            <a:chExt cx="2365717" cy="2365717"/>
          </a:xfrm>
          <a:solidFill>
            <a:srgbClr val="92D050"/>
          </a:solidFill>
        </p:grpSpPr>
        <p:pic>
          <p:nvPicPr>
            <p:cNvPr id="6" name="グラフィックス 5" descr="ユーザー">
              <a:extLst>
                <a:ext uri="{FF2B5EF4-FFF2-40B4-BE49-F238E27FC236}">
                  <a16:creationId xmlns:a16="http://schemas.microsoft.com/office/drawing/2014/main" id="{AB3BDABE-86E2-43D4-BF64-0FAEE826C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35414" y="1270180"/>
              <a:ext cx="2365717" cy="2365717"/>
            </a:xfrm>
            <a:prstGeom prst="rect">
              <a:avLst/>
            </a:prstGeom>
          </p:spPr>
        </p:pic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9D2C57C5-6BFF-443F-982C-362AEB0F817A}"/>
                </a:ext>
              </a:extLst>
            </p:cNvPr>
            <p:cNvSpPr/>
            <p:nvPr/>
          </p:nvSpPr>
          <p:spPr>
            <a:xfrm>
              <a:off x="5526258" y="2644726"/>
              <a:ext cx="1184031" cy="633047"/>
            </a:xfrm>
            <a:prstGeom prst="round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b="1" dirty="0"/>
                <a:t>自分</a:t>
              </a: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B018C15A-F216-4AC4-A715-38E63FFA7DED}"/>
              </a:ext>
            </a:extLst>
          </p:cNvPr>
          <p:cNvGrpSpPr/>
          <p:nvPr/>
        </p:nvGrpSpPr>
        <p:grpSpPr>
          <a:xfrm>
            <a:off x="395493" y="3937943"/>
            <a:ext cx="2532185" cy="2278932"/>
            <a:chOff x="1931187" y="3750754"/>
            <a:chExt cx="2532185" cy="2278932"/>
          </a:xfrm>
        </p:grpSpPr>
        <p:pic>
          <p:nvPicPr>
            <p:cNvPr id="14" name="グラフィックス 13" descr="男性のプロフィール">
              <a:extLst>
                <a:ext uri="{FF2B5EF4-FFF2-40B4-BE49-F238E27FC236}">
                  <a16:creationId xmlns:a16="http://schemas.microsoft.com/office/drawing/2014/main" id="{84433330-62F8-4200-A2EC-9B94F733D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31187" y="3750754"/>
              <a:ext cx="2532185" cy="2278932"/>
            </a:xfrm>
            <a:prstGeom prst="rect">
              <a:avLst/>
            </a:prstGeom>
          </p:spPr>
        </p:pic>
        <p:sp>
          <p:nvSpPr>
            <p:cNvPr id="21" name="四角形: 角を丸くする 20">
              <a:extLst>
                <a:ext uri="{FF2B5EF4-FFF2-40B4-BE49-F238E27FC236}">
                  <a16:creationId xmlns:a16="http://schemas.microsoft.com/office/drawing/2014/main" id="{2A6CB89E-4FFF-4FCA-B631-F8E30B9EC368}"/>
                </a:ext>
              </a:extLst>
            </p:cNvPr>
            <p:cNvSpPr/>
            <p:nvPr/>
          </p:nvSpPr>
          <p:spPr>
            <a:xfrm>
              <a:off x="2605265" y="5046214"/>
              <a:ext cx="1184031" cy="633047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/>
                <a:t>コロナ</a:t>
              </a:r>
              <a:endParaRPr kumimoji="1" lang="en-US" altLang="ja-JP" b="1" dirty="0"/>
            </a:p>
            <a:p>
              <a:pPr algn="ctr"/>
              <a:r>
                <a:rPr lang="ja-JP" altLang="en-US" b="1" dirty="0"/>
                <a:t>感染者</a:t>
              </a:r>
              <a:endParaRPr kumimoji="1" lang="ja-JP" altLang="en-US" b="1" dirty="0"/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FF5ED759-AE2F-413B-A186-22C0ED45864C}"/>
              </a:ext>
            </a:extLst>
          </p:cNvPr>
          <p:cNvGrpSpPr/>
          <p:nvPr/>
        </p:nvGrpSpPr>
        <p:grpSpPr>
          <a:xfrm>
            <a:off x="4657149" y="3889089"/>
            <a:ext cx="2190417" cy="2278932"/>
            <a:chOff x="7743450" y="3842795"/>
            <a:chExt cx="2450903" cy="2450903"/>
          </a:xfrm>
          <a:solidFill>
            <a:srgbClr val="FFC000"/>
          </a:solidFill>
        </p:grpSpPr>
        <p:pic>
          <p:nvPicPr>
            <p:cNvPr id="16" name="グラフィックス 15" descr="女性のプロフィール">
              <a:extLst>
                <a:ext uri="{FF2B5EF4-FFF2-40B4-BE49-F238E27FC236}">
                  <a16:creationId xmlns:a16="http://schemas.microsoft.com/office/drawing/2014/main" id="{CBE8AC9B-A57C-4CBE-99AD-8CD942E3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743450" y="3842795"/>
              <a:ext cx="2450903" cy="2450903"/>
            </a:xfrm>
            <a:prstGeom prst="rect">
              <a:avLst/>
            </a:prstGeom>
          </p:spPr>
        </p:pic>
        <p:sp>
          <p:nvSpPr>
            <p:cNvPr id="23" name="四角形: 角を丸くする 22">
              <a:extLst>
                <a:ext uri="{FF2B5EF4-FFF2-40B4-BE49-F238E27FC236}">
                  <a16:creationId xmlns:a16="http://schemas.microsoft.com/office/drawing/2014/main" id="{41C3AC37-703A-4B26-B88B-0A2C6FEE19C5}"/>
                </a:ext>
              </a:extLst>
            </p:cNvPr>
            <p:cNvSpPr/>
            <p:nvPr/>
          </p:nvSpPr>
          <p:spPr>
            <a:xfrm>
              <a:off x="8374567" y="5267162"/>
              <a:ext cx="1184031" cy="633047"/>
            </a:xfrm>
            <a:prstGeom prst="round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b="1" dirty="0"/>
                <a:t>濃厚</a:t>
              </a:r>
              <a:endParaRPr lang="en-US" altLang="ja-JP" b="1" dirty="0"/>
            </a:p>
            <a:p>
              <a:pPr algn="ctr"/>
              <a:r>
                <a:rPr lang="ja-JP" altLang="en-US" b="1" dirty="0"/>
                <a:t>接触者</a:t>
              </a:r>
              <a:endParaRPr kumimoji="1" lang="ja-JP" altLang="en-US" b="1" dirty="0"/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2C270F2C-DF59-456B-AA2E-EE7A278E96A0}"/>
              </a:ext>
            </a:extLst>
          </p:cNvPr>
          <p:cNvGrpSpPr/>
          <p:nvPr/>
        </p:nvGrpSpPr>
        <p:grpSpPr>
          <a:xfrm>
            <a:off x="8577037" y="3779645"/>
            <a:ext cx="2680746" cy="2355591"/>
            <a:chOff x="8631004" y="4089622"/>
            <a:chExt cx="2680746" cy="2355591"/>
          </a:xfrm>
        </p:grpSpPr>
        <p:pic>
          <p:nvPicPr>
            <p:cNvPr id="26" name="グラフィックス 25" descr="男子生徒">
              <a:extLst>
                <a:ext uri="{FF2B5EF4-FFF2-40B4-BE49-F238E27FC236}">
                  <a16:creationId xmlns:a16="http://schemas.microsoft.com/office/drawing/2014/main" id="{AD91D0D0-7C8B-441C-BC77-D450B8A41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631004" y="4089622"/>
              <a:ext cx="2680746" cy="2355591"/>
            </a:xfrm>
            <a:prstGeom prst="rect">
              <a:avLst/>
            </a:prstGeom>
          </p:spPr>
        </p:pic>
        <p:sp>
          <p:nvSpPr>
            <p:cNvPr id="27" name="四角形: 角を丸くする 26">
              <a:extLst>
                <a:ext uri="{FF2B5EF4-FFF2-40B4-BE49-F238E27FC236}">
                  <a16:creationId xmlns:a16="http://schemas.microsoft.com/office/drawing/2014/main" id="{2D3C206A-EE67-4063-AB5F-80DC0D0B0787}"/>
                </a:ext>
              </a:extLst>
            </p:cNvPr>
            <p:cNvSpPr/>
            <p:nvPr/>
          </p:nvSpPr>
          <p:spPr>
            <a:xfrm>
              <a:off x="9200271" y="5741970"/>
              <a:ext cx="1589649" cy="63304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 dirty="0"/>
                <a:t>濃厚接触者と</a:t>
              </a:r>
              <a:endParaRPr kumimoji="1" lang="en-US" altLang="ja-JP" sz="1600" b="1" dirty="0"/>
            </a:p>
            <a:p>
              <a:pPr algn="ctr"/>
              <a:r>
                <a:rPr kumimoji="1" lang="ja-JP" altLang="en-US" sz="1600" b="1" dirty="0"/>
                <a:t>接触した人</a:t>
              </a:r>
            </a:p>
          </p:txBody>
        </p:sp>
      </p:grp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F7D4EC03-DB35-4C62-AB48-EF53992A8142}"/>
              </a:ext>
            </a:extLst>
          </p:cNvPr>
          <p:cNvSpPr/>
          <p:nvPr/>
        </p:nvSpPr>
        <p:spPr>
          <a:xfrm>
            <a:off x="6551710" y="1233467"/>
            <a:ext cx="3525640" cy="921434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/>
              <a:t>①</a:t>
            </a:r>
            <a:r>
              <a:rPr lang="ja-JP" altLang="en-US" b="1" dirty="0">
                <a:solidFill>
                  <a:srgbClr val="FF0000"/>
                </a:solidFill>
              </a:rPr>
              <a:t>自分が体調不良</a:t>
            </a:r>
            <a:r>
              <a:rPr lang="ja-JP" altLang="en-US" b="1" dirty="0"/>
              <a:t>になった場合</a:t>
            </a:r>
            <a:endParaRPr lang="en-US" altLang="ja-JP" b="1" dirty="0"/>
          </a:p>
          <a:p>
            <a:pPr algn="ctr"/>
            <a:r>
              <a:rPr kumimoji="1" lang="ja-JP" altLang="en-US" b="1" dirty="0"/>
              <a:t>→シート２へ</a:t>
            </a:r>
            <a:endParaRPr kumimoji="1" lang="ja-JP" altLang="en-US" dirty="0"/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B770959C-6B95-48D1-8B9F-1D5F864BFD58}"/>
              </a:ext>
            </a:extLst>
          </p:cNvPr>
          <p:cNvSpPr/>
          <p:nvPr/>
        </p:nvSpPr>
        <p:spPr>
          <a:xfrm>
            <a:off x="665182" y="2371892"/>
            <a:ext cx="2438337" cy="118664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/>
              <a:t>②感染者と</a:t>
            </a:r>
            <a:r>
              <a:rPr lang="ja-JP" altLang="en-US" b="1" dirty="0">
                <a:solidFill>
                  <a:srgbClr val="FF0000"/>
                </a:solidFill>
              </a:rPr>
              <a:t>直接接触</a:t>
            </a:r>
            <a:endParaRPr lang="en-US" altLang="ja-JP" b="1" dirty="0">
              <a:solidFill>
                <a:srgbClr val="FF0000"/>
              </a:solidFill>
            </a:endParaRPr>
          </a:p>
          <a:p>
            <a:pPr algn="ctr"/>
            <a:r>
              <a:rPr lang="ja-JP" altLang="en-US" b="1" dirty="0"/>
              <a:t>した場合</a:t>
            </a:r>
            <a:endParaRPr lang="en-US" altLang="ja-JP" b="1" dirty="0"/>
          </a:p>
          <a:p>
            <a:pPr algn="ctr"/>
            <a:r>
              <a:rPr kumimoji="1" lang="ja-JP" altLang="en-US" b="1" dirty="0"/>
              <a:t>→シート</a:t>
            </a:r>
            <a:r>
              <a:rPr lang="ja-JP" altLang="en-US" b="1" dirty="0"/>
              <a:t>３</a:t>
            </a:r>
            <a:r>
              <a:rPr kumimoji="1" lang="ja-JP" altLang="en-US" b="1" dirty="0"/>
              <a:t>へ</a:t>
            </a:r>
            <a:endParaRPr kumimoji="1" lang="ja-JP" altLang="en-US" dirty="0"/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37F965F9-B0C7-49CC-98BD-605B5FA2AE83}"/>
              </a:ext>
            </a:extLst>
          </p:cNvPr>
          <p:cNvCxnSpPr>
            <a:cxnSpLocks/>
          </p:cNvCxnSpPr>
          <p:nvPr/>
        </p:nvCxnSpPr>
        <p:spPr>
          <a:xfrm flipH="1">
            <a:off x="2174468" y="2881031"/>
            <a:ext cx="1975040" cy="140424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CA1A8888-6BF2-40D6-97BB-CDEA6A201286}"/>
              </a:ext>
            </a:extLst>
          </p:cNvPr>
          <p:cNvCxnSpPr>
            <a:cxnSpLocks/>
          </p:cNvCxnSpPr>
          <p:nvPr/>
        </p:nvCxnSpPr>
        <p:spPr>
          <a:xfrm flipH="1">
            <a:off x="2805758" y="5452508"/>
            <a:ext cx="2113272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stealth" w="med" len="lg"/>
            <a:tailEnd type="stealth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吹き出し: 円形 40">
            <a:extLst>
              <a:ext uri="{FF2B5EF4-FFF2-40B4-BE49-F238E27FC236}">
                <a16:creationId xmlns:a16="http://schemas.microsoft.com/office/drawing/2014/main" id="{5A324468-4039-4B69-9E40-3B05831AE6A4}"/>
              </a:ext>
            </a:extLst>
          </p:cNvPr>
          <p:cNvSpPr/>
          <p:nvPr/>
        </p:nvSpPr>
        <p:spPr>
          <a:xfrm>
            <a:off x="4165833" y="5980401"/>
            <a:ext cx="3168903" cy="773870"/>
          </a:xfrm>
          <a:prstGeom prst="wedgeEllipseCallout">
            <a:avLst>
              <a:gd name="adj1" fmla="val -2591"/>
              <a:gd name="adj2" fmla="val -6808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/>
              <a:t>濃厚接触者の判断は</a:t>
            </a:r>
            <a:endParaRPr kumimoji="1" lang="en-US" altLang="ja-JP" sz="1400" b="1" dirty="0"/>
          </a:p>
          <a:p>
            <a:pPr algn="ctr"/>
            <a:r>
              <a:rPr lang="ja-JP" altLang="en-US" sz="1400" b="1" dirty="0"/>
              <a:t>保健所が行います</a:t>
            </a:r>
            <a:endParaRPr kumimoji="1" lang="en-US" altLang="ja-JP" sz="1400" b="1" dirty="0"/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61ED3C57-CDF2-4D27-9134-53BBA8F3A252}"/>
              </a:ext>
            </a:extLst>
          </p:cNvPr>
          <p:cNvCxnSpPr>
            <a:cxnSpLocks/>
          </p:cNvCxnSpPr>
          <p:nvPr/>
        </p:nvCxnSpPr>
        <p:spPr>
          <a:xfrm flipH="1">
            <a:off x="5647065" y="3096768"/>
            <a:ext cx="10023" cy="92090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422492A4-1C24-4D3A-9C4E-72DC4A92E636}"/>
              </a:ext>
            </a:extLst>
          </p:cNvPr>
          <p:cNvSpPr/>
          <p:nvPr/>
        </p:nvSpPr>
        <p:spPr>
          <a:xfrm>
            <a:off x="2776952" y="4088183"/>
            <a:ext cx="2190417" cy="1221609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/>
              <a:t>③</a:t>
            </a:r>
            <a:r>
              <a:rPr lang="ja-JP" altLang="en-US" b="1" dirty="0">
                <a:solidFill>
                  <a:srgbClr val="FF0000"/>
                </a:solidFill>
              </a:rPr>
              <a:t>感染者と接触した濃厚接触者と</a:t>
            </a:r>
            <a:endParaRPr lang="en-US" altLang="ja-JP" b="1" dirty="0">
              <a:solidFill>
                <a:srgbClr val="FF0000"/>
              </a:solidFill>
            </a:endParaRPr>
          </a:p>
          <a:p>
            <a:pPr algn="ctr"/>
            <a:r>
              <a:rPr lang="ja-JP" altLang="en-US" b="1" dirty="0"/>
              <a:t>接触した場合</a:t>
            </a:r>
            <a:endParaRPr lang="en-US" altLang="ja-JP" b="1" dirty="0"/>
          </a:p>
          <a:p>
            <a:pPr algn="ctr"/>
            <a:r>
              <a:rPr kumimoji="1" lang="ja-JP" altLang="en-US" b="1" dirty="0"/>
              <a:t>→</a:t>
            </a:r>
            <a:r>
              <a:rPr lang="ja-JP" altLang="en-US" b="1" dirty="0"/>
              <a:t>シート５</a:t>
            </a:r>
            <a:r>
              <a:rPr kumimoji="1" lang="ja-JP" altLang="en-US" b="1" dirty="0"/>
              <a:t>へ</a:t>
            </a:r>
            <a:endParaRPr kumimoji="1" lang="ja-JP" altLang="en-US" dirty="0"/>
          </a:p>
        </p:txBody>
      </p: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488B6C62-A164-448D-943E-E0612DB75101}"/>
              </a:ext>
            </a:extLst>
          </p:cNvPr>
          <p:cNvCxnSpPr>
            <a:cxnSpLocks/>
          </p:cNvCxnSpPr>
          <p:nvPr/>
        </p:nvCxnSpPr>
        <p:spPr>
          <a:xfrm>
            <a:off x="6646987" y="3086613"/>
            <a:ext cx="2514906" cy="166601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BD0A2F10-5C06-4627-B14A-25C58839BE58}"/>
              </a:ext>
            </a:extLst>
          </p:cNvPr>
          <p:cNvCxnSpPr>
            <a:cxnSpLocks/>
          </p:cNvCxnSpPr>
          <p:nvPr/>
        </p:nvCxnSpPr>
        <p:spPr>
          <a:xfrm flipH="1">
            <a:off x="6805342" y="5486610"/>
            <a:ext cx="2113272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stealth" w="med" len="lg"/>
            <a:tailEnd type="stealth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四角形: 角を丸くする 53">
            <a:extLst>
              <a:ext uri="{FF2B5EF4-FFF2-40B4-BE49-F238E27FC236}">
                <a16:creationId xmlns:a16="http://schemas.microsoft.com/office/drawing/2014/main" id="{8C3018FA-20C2-4607-983C-BEF499788B64}"/>
              </a:ext>
            </a:extLst>
          </p:cNvPr>
          <p:cNvSpPr/>
          <p:nvPr/>
        </p:nvSpPr>
        <p:spPr>
          <a:xfrm>
            <a:off x="7562813" y="2771684"/>
            <a:ext cx="2514537" cy="1221609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④</a:t>
            </a:r>
            <a:r>
              <a:rPr lang="ja-JP" altLang="en-US" b="1" dirty="0">
                <a:solidFill>
                  <a:srgbClr val="FF0000"/>
                </a:solidFill>
              </a:rPr>
              <a:t>濃厚接触者と</a:t>
            </a:r>
            <a:endParaRPr lang="en-US" altLang="ja-JP" b="1" dirty="0">
              <a:solidFill>
                <a:srgbClr val="FF0000"/>
              </a:solidFill>
            </a:endParaRPr>
          </a:p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接触した人と</a:t>
            </a:r>
            <a:endParaRPr lang="en-US" altLang="ja-JP" b="1" dirty="0">
              <a:solidFill>
                <a:srgbClr val="FF0000"/>
              </a:solidFill>
            </a:endParaRPr>
          </a:p>
          <a:p>
            <a:pPr algn="ctr"/>
            <a:r>
              <a:rPr lang="ja-JP" altLang="en-US" b="1" dirty="0"/>
              <a:t>自分が接触した場合</a:t>
            </a:r>
            <a:endParaRPr lang="en-US" altLang="ja-JP" b="1" dirty="0"/>
          </a:p>
          <a:p>
            <a:pPr algn="ctr"/>
            <a:r>
              <a:rPr kumimoji="1" lang="ja-JP" altLang="en-US" b="1" dirty="0"/>
              <a:t>→シート４へ</a:t>
            </a:r>
            <a:endParaRPr kumimoji="1" lang="ja-JP" altLang="en-US" dirty="0"/>
          </a:p>
        </p:txBody>
      </p:sp>
      <p:sp>
        <p:nvSpPr>
          <p:cNvPr id="57" name="タイトル 1">
            <a:extLst>
              <a:ext uri="{FF2B5EF4-FFF2-40B4-BE49-F238E27FC236}">
                <a16:creationId xmlns:a16="http://schemas.microsoft.com/office/drawing/2014/main" id="{C73A995A-01D5-47E2-B0E0-DF2CF329819F}"/>
              </a:ext>
            </a:extLst>
          </p:cNvPr>
          <p:cNvSpPr txBox="1">
            <a:spLocks/>
          </p:cNvSpPr>
          <p:nvPr/>
        </p:nvSpPr>
        <p:spPr>
          <a:xfrm>
            <a:off x="9943238" y="373691"/>
            <a:ext cx="2365717" cy="4229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学生向け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282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DA1431B7-272E-4A15-AFA5-9EDC07B184B9}"/>
              </a:ext>
            </a:extLst>
          </p:cNvPr>
          <p:cNvSpPr/>
          <p:nvPr/>
        </p:nvSpPr>
        <p:spPr>
          <a:xfrm>
            <a:off x="4167806" y="1223321"/>
            <a:ext cx="3856383" cy="1060186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/>
              <a:t>発熱を伴う風邪のような症状（咳・だるさ）や体調不良がある</a:t>
            </a:r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0B886F0-1EDD-4972-8D8B-23DC78813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947" y="361318"/>
            <a:ext cx="9144000" cy="669234"/>
          </a:xfrm>
        </p:spPr>
        <p:txBody>
          <a:bodyPr>
            <a:normAutofit/>
          </a:bodyPr>
          <a:lstStyle/>
          <a:p>
            <a:pPr algn="l"/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２</a:t>
            </a:r>
            <a:r>
              <a:rPr lang="en-US" altLang="ja-JP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自分が体調不良の場合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38035C3A-C906-44C2-9F17-35CE167F7F68}"/>
              </a:ext>
            </a:extLst>
          </p:cNvPr>
          <p:cNvSpPr txBox="1">
            <a:spLocks/>
          </p:cNvSpPr>
          <p:nvPr/>
        </p:nvSpPr>
        <p:spPr>
          <a:xfrm>
            <a:off x="9811186" y="213604"/>
            <a:ext cx="2252869" cy="6692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800" b="1" dirty="0"/>
              <a:t>【</a:t>
            </a:r>
            <a:r>
              <a:rPr lang="ja-JP" altLang="en-US" sz="2800" b="1" dirty="0"/>
              <a:t>学生向け</a:t>
            </a:r>
            <a:r>
              <a:rPr lang="en-US" altLang="ja-JP" sz="2800" b="1" dirty="0"/>
              <a:t>】</a:t>
            </a:r>
            <a:endParaRPr lang="ja-JP" altLang="en-US" sz="2800" b="1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EB1F1012-FB4E-4F99-930C-649556AEB6A6}"/>
              </a:ext>
            </a:extLst>
          </p:cNvPr>
          <p:cNvSpPr/>
          <p:nvPr/>
        </p:nvSpPr>
        <p:spPr>
          <a:xfrm>
            <a:off x="4167806" y="2572985"/>
            <a:ext cx="3856383" cy="1196009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/>
              <a:t>学校に連絡して</a:t>
            </a:r>
            <a:endParaRPr lang="en-US" altLang="ja-JP" b="1" dirty="0"/>
          </a:p>
          <a:p>
            <a:pPr algn="ctr"/>
            <a:r>
              <a:rPr lang="ja-JP" altLang="en-US" b="1" dirty="0"/>
              <a:t>欠席またはオンライン授業参加</a:t>
            </a:r>
            <a:endParaRPr lang="en-US" altLang="ja-JP" b="1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2ADC65CF-B993-41CF-BC48-8A9CBEF4FDE3}"/>
              </a:ext>
            </a:extLst>
          </p:cNvPr>
          <p:cNvCxnSpPr>
            <a:cxnSpLocks/>
          </p:cNvCxnSpPr>
          <p:nvPr/>
        </p:nvCxnSpPr>
        <p:spPr>
          <a:xfrm flipH="1">
            <a:off x="6156933" y="2310341"/>
            <a:ext cx="2" cy="38374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9504669C-F212-4679-8DC1-B295000AE953}"/>
              </a:ext>
            </a:extLst>
          </p:cNvPr>
          <p:cNvCxnSpPr>
            <a:cxnSpLocks/>
          </p:cNvCxnSpPr>
          <p:nvPr/>
        </p:nvCxnSpPr>
        <p:spPr>
          <a:xfrm>
            <a:off x="2534528" y="5029013"/>
            <a:ext cx="0" cy="48313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74D52ED0-FC42-4F11-9359-DDAF380EC8EF}"/>
              </a:ext>
            </a:extLst>
          </p:cNvPr>
          <p:cNvSpPr/>
          <p:nvPr/>
        </p:nvSpPr>
        <p:spPr>
          <a:xfrm>
            <a:off x="606337" y="3923734"/>
            <a:ext cx="3856383" cy="1196009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/>
              <a:t>解熱剤を服用せず</a:t>
            </a:r>
            <a:endParaRPr lang="en-US" altLang="ja-JP" b="1" dirty="0"/>
          </a:p>
          <a:p>
            <a:pPr algn="ctr"/>
            <a:r>
              <a:rPr lang="ja-JP" altLang="en-US" b="1" dirty="0"/>
              <a:t>解熱状態（朝晩</a:t>
            </a:r>
            <a:r>
              <a:rPr lang="en-US" altLang="ja-JP" b="1" dirty="0"/>
              <a:t>3</a:t>
            </a:r>
            <a:r>
              <a:rPr lang="ja-JP" altLang="en-US" b="1" dirty="0"/>
              <a:t>回体温測定）</a:t>
            </a:r>
            <a:endParaRPr lang="en-US" altLang="ja-JP" b="1" dirty="0"/>
          </a:p>
          <a:p>
            <a:pPr algn="ctr"/>
            <a:r>
              <a:rPr lang="ja-JP" altLang="en-US" b="1" dirty="0"/>
              <a:t>が</a:t>
            </a:r>
            <a:r>
              <a:rPr lang="en-US" altLang="ja-JP" b="1" dirty="0"/>
              <a:t>3</a:t>
            </a:r>
            <a:r>
              <a:rPr lang="ja-JP" altLang="en-US" b="1" dirty="0"/>
              <a:t>日続いた場合</a:t>
            </a:r>
            <a:endParaRPr lang="en-US" altLang="ja-JP" b="1" dirty="0"/>
          </a:p>
          <a:p>
            <a:pPr algn="ctr"/>
            <a:r>
              <a:rPr lang="ja-JP" altLang="en-US" b="1" dirty="0"/>
              <a:t>（他体調不良なし）</a:t>
            </a:r>
            <a:endParaRPr lang="en-US" altLang="ja-JP" b="1" dirty="0"/>
          </a:p>
        </p:txBody>
      </p:sp>
      <p:sp>
        <p:nvSpPr>
          <p:cNvPr id="17" name="吹き出し: 円形 16">
            <a:extLst>
              <a:ext uri="{FF2B5EF4-FFF2-40B4-BE49-F238E27FC236}">
                <a16:creationId xmlns:a16="http://schemas.microsoft.com/office/drawing/2014/main" id="{8DC5FF59-D7E9-4AEF-9C8A-864A74343965}"/>
              </a:ext>
            </a:extLst>
          </p:cNvPr>
          <p:cNvSpPr/>
          <p:nvPr/>
        </p:nvSpPr>
        <p:spPr>
          <a:xfrm>
            <a:off x="8271977" y="957276"/>
            <a:ext cx="2633714" cy="1766258"/>
          </a:xfrm>
          <a:prstGeom prst="wedgeEllipseCallout">
            <a:avLst>
              <a:gd name="adj1" fmla="val -49448"/>
              <a:gd name="adj2" fmla="val -32185"/>
            </a:avLst>
          </a:prstGeom>
          <a:solidFill>
            <a:schemeClr val="bg1"/>
          </a:solidFill>
          <a:ln w="34925">
            <a:solidFill>
              <a:schemeClr val="tx1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tx1"/>
                </a:solidFill>
              </a:rPr>
              <a:t>発熱の目安</a:t>
            </a:r>
            <a:r>
              <a:rPr kumimoji="1" lang="en-US" altLang="ja-JP" sz="1600" b="1" dirty="0">
                <a:solidFill>
                  <a:schemeClr val="tx1"/>
                </a:solidFill>
              </a:rPr>
              <a:t>37.0</a:t>
            </a:r>
            <a:r>
              <a:rPr kumimoji="1" lang="ja-JP" altLang="en-US" sz="1600" b="1" dirty="0">
                <a:solidFill>
                  <a:schemeClr val="tx1"/>
                </a:solidFill>
              </a:rPr>
              <a:t>～</a:t>
            </a:r>
            <a:r>
              <a:rPr kumimoji="1" lang="en-US" altLang="ja-JP" sz="1600" b="1" dirty="0">
                <a:solidFill>
                  <a:schemeClr val="tx1"/>
                </a:solidFill>
              </a:rPr>
              <a:t>37.5</a:t>
            </a:r>
            <a:r>
              <a:rPr kumimoji="1" lang="ja-JP" altLang="en-US" sz="1600" b="1" dirty="0">
                <a:solidFill>
                  <a:schemeClr val="tx1"/>
                </a:solidFill>
              </a:rPr>
              <a:t>℃</a:t>
            </a:r>
            <a:endParaRPr kumimoji="1" lang="en-US" altLang="ja-JP" sz="1600" b="1" dirty="0">
              <a:solidFill>
                <a:schemeClr val="tx1"/>
              </a:solidFill>
            </a:endParaRPr>
          </a:p>
          <a:p>
            <a:pPr algn="ctr"/>
            <a:r>
              <a:rPr lang="ja-JP" altLang="en-US" sz="1400" b="1" dirty="0">
                <a:solidFill>
                  <a:schemeClr val="tx1"/>
                </a:solidFill>
              </a:rPr>
              <a:t>（自身の</a:t>
            </a:r>
            <a:r>
              <a:rPr lang="en-US" altLang="ja-JP" sz="1400" b="1" dirty="0">
                <a:solidFill>
                  <a:schemeClr val="tx1"/>
                </a:solidFill>
              </a:rPr>
              <a:t>7</a:t>
            </a:r>
            <a:r>
              <a:rPr lang="ja-JP" altLang="en-US" sz="1400" b="1" dirty="0">
                <a:solidFill>
                  <a:schemeClr val="tx1"/>
                </a:solidFill>
              </a:rPr>
              <a:t>日間の平均体温＋</a:t>
            </a:r>
            <a:r>
              <a:rPr lang="en-US" altLang="ja-JP" sz="1400" b="1" dirty="0">
                <a:solidFill>
                  <a:schemeClr val="tx1"/>
                </a:solidFill>
              </a:rPr>
              <a:t>0.5</a:t>
            </a:r>
            <a:r>
              <a:rPr lang="ja-JP" altLang="en-US" sz="1400" b="1" dirty="0">
                <a:solidFill>
                  <a:schemeClr val="tx1"/>
                </a:solidFill>
              </a:rPr>
              <a:t>℃以上）</a:t>
            </a:r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A915E72E-55F6-451A-849B-E65540D79B6F}"/>
              </a:ext>
            </a:extLst>
          </p:cNvPr>
          <p:cNvSpPr/>
          <p:nvPr/>
        </p:nvSpPr>
        <p:spPr>
          <a:xfrm>
            <a:off x="7412566" y="3976489"/>
            <a:ext cx="3718757" cy="1196009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b="1" dirty="0"/>
              <a:t>症状が</a:t>
            </a:r>
            <a:r>
              <a:rPr lang="en-US" altLang="ja-JP" b="1" dirty="0"/>
              <a:t>4</a:t>
            </a:r>
            <a:r>
              <a:rPr lang="ja-JP" altLang="en-US" b="1" dirty="0"/>
              <a:t>日以上続く、または強い倦怠感や呼吸困難が起きた場合</a:t>
            </a:r>
            <a:endParaRPr lang="en-US" altLang="ja-JP" b="1" dirty="0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19DC0E12-81AE-46CC-8B00-7CF0E9C83D67}"/>
              </a:ext>
            </a:extLst>
          </p:cNvPr>
          <p:cNvSpPr/>
          <p:nvPr/>
        </p:nvSpPr>
        <p:spPr>
          <a:xfrm>
            <a:off x="7469376" y="5616569"/>
            <a:ext cx="3718757" cy="1027826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/>
              <a:t>最寄りの保健所や相談窓口に</a:t>
            </a:r>
            <a:endParaRPr lang="en-US" altLang="ja-JP" b="1" dirty="0"/>
          </a:p>
          <a:p>
            <a:pPr algn="ctr"/>
            <a:r>
              <a:rPr lang="ja-JP" altLang="en-US" b="1" dirty="0"/>
              <a:t>電話連絡する</a:t>
            </a:r>
            <a:br>
              <a:rPr lang="en-US" altLang="ja-JP" b="1" dirty="0"/>
            </a:br>
            <a:r>
              <a:rPr lang="ja-JP" altLang="en-US" b="1" dirty="0"/>
              <a:t>＊結果・病状は毎日学校に報告</a:t>
            </a:r>
            <a:endParaRPr lang="ja-JP" altLang="en-US" dirty="0"/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1D862851-BC52-45AF-A284-31D18E406FD9}"/>
              </a:ext>
            </a:extLst>
          </p:cNvPr>
          <p:cNvCxnSpPr>
            <a:cxnSpLocks/>
          </p:cNvCxnSpPr>
          <p:nvPr/>
        </p:nvCxnSpPr>
        <p:spPr>
          <a:xfrm>
            <a:off x="8101917" y="3502604"/>
            <a:ext cx="464234" cy="30947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C426EB6C-3E2D-40DA-AE25-64DCAF727710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9264191" y="5172498"/>
            <a:ext cx="7754" cy="339648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BA48CFC2-558D-400B-9A1E-7C667404040B}"/>
              </a:ext>
            </a:extLst>
          </p:cNvPr>
          <p:cNvCxnSpPr>
            <a:cxnSpLocks/>
          </p:cNvCxnSpPr>
          <p:nvPr/>
        </p:nvCxnSpPr>
        <p:spPr>
          <a:xfrm flipH="1">
            <a:off x="3720129" y="3392369"/>
            <a:ext cx="369949" cy="37239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3BDE6CF9-CE39-4AE5-8D09-42BBF293FA00}"/>
              </a:ext>
            </a:extLst>
          </p:cNvPr>
          <p:cNvSpPr/>
          <p:nvPr/>
        </p:nvSpPr>
        <p:spPr>
          <a:xfrm>
            <a:off x="606337" y="5616569"/>
            <a:ext cx="3856382" cy="1027826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/>
              <a:t>学校に連絡して</a:t>
            </a:r>
            <a:endParaRPr lang="en-US" altLang="ja-JP" b="1" dirty="0"/>
          </a:p>
          <a:p>
            <a:pPr algn="ctr"/>
            <a:r>
              <a:rPr lang="ja-JP" altLang="en-US" b="1" dirty="0"/>
              <a:t>登校可能の許可を受ける</a:t>
            </a:r>
            <a:endParaRPr lang="ja-JP" altLang="en-US" dirty="0"/>
          </a:p>
        </p:txBody>
      </p:sp>
      <p:pic>
        <p:nvPicPr>
          <p:cNvPr id="36" name="グラフィックス 35" descr="校舎">
            <a:extLst>
              <a:ext uri="{FF2B5EF4-FFF2-40B4-BE49-F238E27FC236}">
                <a16:creationId xmlns:a16="http://schemas.microsoft.com/office/drawing/2014/main" id="{EB36683F-9ACB-4735-BC83-5D9375DF38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15594" y="2502212"/>
            <a:ext cx="746775" cy="746775"/>
          </a:xfrm>
          <a:prstGeom prst="rect">
            <a:avLst/>
          </a:prstGeom>
        </p:spPr>
      </p:pic>
      <p:pic>
        <p:nvPicPr>
          <p:cNvPr id="37" name="グラフィックス 36" descr="校舎">
            <a:extLst>
              <a:ext uri="{FF2B5EF4-FFF2-40B4-BE49-F238E27FC236}">
                <a16:creationId xmlns:a16="http://schemas.microsoft.com/office/drawing/2014/main" id="{D467F6DB-EC3E-4EEB-A16F-22E3A9818E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749" y="5549443"/>
            <a:ext cx="692656" cy="692656"/>
          </a:xfrm>
          <a:prstGeom prst="rect">
            <a:avLst/>
          </a:prstGeom>
        </p:spPr>
      </p:pic>
      <p:sp>
        <p:nvSpPr>
          <p:cNvPr id="38" name="吹き出し: 円形 37">
            <a:extLst>
              <a:ext uri="{FF2B5EF4-FFF2-40B4-BE49-F238E27FC236}">
                <a16:creationId xmlns:a16="http://schemas.microsoft.com/office/drawing/2014/main" id="{46FF19B3-62B2-4AB8-AD1C-EF993C71FBA6}"/>
              </a:ext>
            </a:extLst>
          </p:cNvPr>
          <p:cNvSpPr/>
          <p:nvPr/>
        </p:nvSpPr>
        <p:spPr>
          <a:xfrm>
            <a:off x="4499388" y="3926528"/>
            <a:ext cx="2325860" cy="1159818"/>
          </a:xfrm>
          <a:prstGeom prst="wedgeEllipseCallout">
            <a:avLst>
              <a:gd name="adj1" fmla="val -56535"/>
              <a:gd name="adj2" fmla="val 18884"/>
            </a:avLst>
          </a:prstGeom>
          <a:solidFill>
            <a:schemeClr val="accent1">
              <a:lumMod val="75000"/>
            </a:scheme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/>
              <a:t>体調に問題</a:t>
            </a:r>
            <a:endParaRPr kumimoji="1" lang="en-US" altLang="ja-JP" sz="1400" b="1" dirty="0"/>
          </a:p>
          <a:p>
            <a:pPr algn="ctr"/>
            <a:r>
              <a:rPr lang="ja-JP" altLang="en-US" sz="1400" b="1" dirty="0"/>
              <a:t>なければオンライン授業に参加</a:t>
            </a:r>
            <a:endParaRPr kumimoji="1" lang="en-US" altLang="ja-JP" sz="1400" b="1" dirty="0"/>
          </a:p>
        </p:txBody>
      </p:sp>
      <p:sp>
        <p:nvSpPr>
          <p:cNvPr id="40" name="吹き出し: 円形 39">
            <a:extLst>
              <a:ext uri="{FF2B5EF4-FFF2-40B4-BE49-F238E27FC236}">
                <a16:creationId xmlns:a16="http://schemas.microsoft.com/office/drawing/2014/main" id="{AD3D01F9-F7B7-492F-B974-670272EF7ADC}"/>
              </a:ext>
            </a:extLst>
          </p:cNvPr>
          <p:cNvSpPr/>
          <p:nvPr/>
        </p:nvSpPr>
        <p:spPr>
          <a:xfrm>
            <a:off x="1355405" y="1701426"/>
            <a:ext cx="2325860" cy="1766258"/>
          </a:xfrm>
          <a:prstGeom prst="wedgeEllipseCallout">
            <a:avLst>
              <a:gd name="adj1" fmla="val 62619"/>
              <a:gd name="adj2" fmla="val 10028"/>
            </a:avLst>
          </a:prstGeom>
          <a:solidFill>
            <a:schemeClr val="accent1">
              <a:lumMod val="75000"/>
            </a:scheme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/>
              <a:t>学校への報告</a:t>
            </a:r>
            <a:endParaRPr lang="en-US" altLang="ja-JP" sz="1600" b="1" dirty="0"/>
          </a:p>
          <a:p>
            <a:pPr algn="ctr"/>
            <a:r>
              <a:rPr kumimoji="1" lang="ja-JP" altLang="en-US" sz="1400" b="1" dirty="0"/>
              <a:t>・体温・症状</a:t>
            </a:r>
            <a:endParaRPr kumimoji="1" lang="en-US" altLang="ja-JP" sz="1400" b="1" dirty="0"/>
          </a:p>
          <a:p>
            <a:pPr algn="ctr"/>
            <a:r>
              <a:rPr lang="ja-JP" altLang="en-US" sz="1400" b="1" dirty="0"/>
              <a:t>・発症時期</a:t>
            </a:r>
            <a:endParaRPr lang="en-US" altLang="ja-JP" sz="1400" b="1" dirty="0"/>
          </a:p>
          <a:p>
            <a:pPr algn="ctr"/>
            <a:r>
              <a:rPr lang="ja-JP" altLang="en-US" sz="1400" b="1" dirty="0"/>
              <a:t>・学校での状況</a:t>
            </a:r>
            <a:endParaRPr kumimoji="1" lang="en-US" altLang="ja-JP" sz="1400" b="1" dirty="0"/>
          </a:p>
        </p:txBody>
      </p:sp>
      <p:sp>
        <p:nvSpPr>
          <p:cNvPr id="41" name="吹き出し: 円形 40">
            <a:extLst>
              <a:ext uri="{FF2B5EF4-FFF2-40B4-BE49-F238E27FC236}">
                <a16:creationId xmlns:a16="http://schemas.microsoft.com/office/drawing/2014/main" id="{D8928DE1-6CF9-46EF-8059-FF4A44683B58}"/>
              </a:ext>
            </a:extLst>
          </p:cNvPr>
          <p:cNvSpPr/>
          <p:nvPr/>
        </p:nvSpPr>
        <p:spPr>
          <a:xfrm>
            <a:off x="10471543" y="4940815"/>
            <a:ext cx="1592512" cy="886422"/>
          </a:xfrm>
          <a:prstGeom prst="wedgeEllipseCallout">
            <a:avLst>
              <a:gd name="adj1" fmla="val -39751"/>
              <a:gd name="adj2" fmla="val 3951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</a:rPr>
              <a:t>保健所の</a:t>
            </a:r>
            <a:endParaRPr lang="en-US" altLang="ja-JP" sz="1400" b="1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指示</a:t>
            </a:r>
            <a:r>
              <a:rPr lang="ja-JP" altLang="en-US" sz="1400" b="1" dirty="0">
                <a:solidFill>
                  <a:schemeClr val="bg1"/>
                </a:solidFill>
              </a:rPr>
              <a:t>に従う</a:t>
            </a:r>
            <a:endParaRPr kumimoji="1" lang="en-US" altLang="ja-JP" sz="1400" b="1" dirty="0">
              <a:solidFill>
                <a:schemeClr val="bg1"/>
              </a:solidFill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E5478B3A-8C73-460B-9F0B-E757842D2A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02659" y="729871"/>
            <a:ext cx="1057686" cy="764295"/>
          </a:xfrm>
          <a:prstGeom prst="ellipse">
            <a:avLst/>
          </a:prstGeom>
          <a:solidFill>
            <a:schemeClr val="bg1"/>
          </a:solidFill>
          <a:ln w="41275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39707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B886F0-1EDD-4972-8D8B-23DC78813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947" y="322926"/>
            <a:ext cx="9144000" cy="669234"/>
          </a:xfrm>
        </p:spPr>
        <p:txBody>
          <a:bodyPr>
            <a:normAutofit/>
          </a:bodyPr>
          <a:lstStyle/>
          <a:p>
            <a:pPr algn="l"/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３</a:t>
            </a:r>
            <a:r>
              <a:rPr lang="en-US" altLang="ja-JP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自分が濃厚接触者・その疑いがある場合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38035C3A-C906-44C2-9F17-35CE167F7F68}"/>
              </a:ext>
            </a:extLst>
          </p:cNvPr>
          <p:cNvSpPr txBox="1">
            <a:spLocks/>
          </p:cNvSpPr>
          <p:nvPr/>
        </p:nvSpPr>
        <p:spPr>
          <a:xfrm>
            <a:off x="9811186" y="213604"/>
            <a:ext cx="2252869" cy="6692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800" b="1" dirty="0"/>
              <a:t>【</a:t>
            </a:r>
            <a:r>
              <a:rPr lang="ja-JP" altLang="en-US" sz="2800" b="1" dirty="0"/>
              <a:t>学生向け</a:t>
            </a:r>
            <a:r>
              <a:rPr lang="en-US" altLang="ja-JP" sz="2800" b="1" dirty="0"/>
              <a:t>】</a:t>
            </a:r>
            <a:endParaRPr lang="ja-JP" altLang="en-US" sz="2800" b="1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DA1431B7-272E-4A15-AFA5-9EDC07B184B9}"/>
              </a:ext>
            </a:extLst>
          </p:cNvPr>
          <p:cNvSpPr/>
          <p:nvPr/>
        </p:nvSpPr>
        <p:spPr>
          <a:xfrm>
            <a:off x="4167806" y="1223321"/>
            <a:ext cx="3856383" cy="1060186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/>
              <a:t>コロナ感染者と</a:t>
            </a:r>
            <a:r>
              <a:rPr lang="ja-JP" altLang="en-US" b="1" dirty="0">
                <a:solidFill>
                  <a:srgbClr val="FF0000"/>
                </a:solidFill>
              </a:rPr>
              <a:t>直接接触</a:t>
            </a:r>
            <a:r>
              <a:rPr lang="ja-JP" altLang="en-US" b="1" dirty="0"/>
              <a:t>があった</a:t>
            </a:r>
            <a:br>
              <a:rPr lang="en-US" altLang="ja-JP" b="1" dirty="0"/>
            </a:br>
            <a:r>
              <a:rPr lang="ja-JP" altLang="en-US" b="1" dirty="0"/>
              <a:t>＊すぐに学校に報告し、</a:t>
            </a:r>
            <a:r>
              <a:rPr kumimoji="1" lang="ja-JP" altLang="en-US" b="1" dirty="0"/>
              <a:t>自宅待機</a:t>
            </a:r>
            <a:endParaRPr kumimoji="1" lang="ja-JP" altLang="en-US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EB1F1012-FB4E-4F99-930C-649556AEB6A6}"/>
              </a:ext>
            </a:extLst>
          </p:cNvPr>
          <p:cNvSpPr/>
          <p:nvPr/>
        </p:nvSpPr>
        <p:spPr>
          <a:xfrm>
            <a:off x="606336" y="2482979"/>
            <a:ext cx="3856383" cy="1196009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/>
              <a:t>保健所の判断で</a:t>
            </a:r>
            <a:endParaRPr lang="en-US" altLang="ja-JP" b="1" dirty="0"/>
          </a:p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濃厚接触者と認定</a:t>
            </a:r>
            <a:r>
              <a:rPr lang="ja-JP" altLang="en-US" b="1" dirty="0"/>
              <a:t>された</a:t>
            </a:r>
            <a:endParaRPr lang="en-US" altLang="ja-JP" b="1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2ADC65CF-B993-41CF-BC48-8A9CBEF4FDE3}"/>
              </a:ext>
            </a:extLst>
          </p:cNvPr>
          <p:cNvCxnSpPr>
            <a:cxnSpLocks/>
          </p:cNvCxnSpPr>
          <p:nvPr/>
        </p:nvCxnSpPr>
        <p:spPr>
          <a:xfrm flipH="1">
            <a:off x="2463235" y="3550616"/>
            <a:ext cx="2" cy="38374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9504669C-F212-4679-8DC1-B295000AE953}"/>
              </a:ext>
            </a:extLst>
          </p:cNvPr>
          <p:cNvCxnSpPr>
            <a:cxnSpLocks/>
          </p:cNvCxnSpPr>
          <p:nvPr/>
        </p:nvCxnSpPr>
        <p:spPr>
          <a:xfrm>
            <a:off x="2534528" y="5029013"/>
            <a:ext cx="0" cy="48313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74D52ED0-FC42-4F11-9359-DDAF380EC8EF}"/>
              </a:ext>
            </a:extLst>
          </p:cNvPr>
          <p:cNvSpPr/>
          <p:nvPr/>
        </p:nvSpPr>
        <p:spPr>
          <a:xfrm>
            <a:off x="606335" y="3923734"/>
            <a:ext cx="3856383" cy="1196009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/>
              <a:t>保健所の待機指示に従い</a:t>
            </a:r>
            <a:endParaRPr lang="en-US" altLang="ja-JP" b="1" dirty="0"/>
          </a:p>
          <a:p>
            <a:pPr algn="ctr"/>
            <a:r>
              <a:rPr lang="ja-JP" altLang="en-US" b="1" dirty="0"/>
              <a:t>自宅待機（毎日体温を測る）</a:t>
            </a:r>
            <a:endParaRPr lang="en-US" altLang="ja-JP" b="1" dirty="0"/>
          </a:p>
          <a:p>
            <a:pPr algn="ctr"/>
            <a:r>
              <a:rPr lang="ja-JP" altLang="en-US" b="1" dirty="0"/>
              <a:t>＊学校に状況を連絡すること</a:t>
            </a:r>
            <a:endParaRPr lang="en-US" altLang="ja-JP" b="1" dirty="0"/>
          </a:p>
        </p:txBody>
      </p:sp>
      <p:sp>
        <p:nvSpPr>
          <p:cNvPr id="17" name="吹き出し: 円形 16">
            <a:extLst>
              <a:ext uri="{FF2B5EF4-FFF2-40B4-BE49-F238E27FC236}">
                <a16:creationId xmlns:a16="http://schemas.microsoft.com/office/drawing/2014/main" id="{8DC5FF59-D7E9-4AEF-9C8A-864A74343965}"/>
              </a:ext>
            </a:extLst>
          </p:cNvPr>
          <p:cNvSpPr/>
          <p:nvPr/>
        </p:nvSpPr>
        <p:spPr>
          <a:xfrm>
            <a:off x="8226788" y="882837"/>
            <a:ext cx="3317045" cy="1488934"/>
          </a:xfrm>
          <a:prstGeom prst="wedgeEllipseCallout">
            <a:avLst>
              <a:gd name="adj1" fmla="val -55413"/>
              <a:gd name="adj2" fmla="val 9313"/>
            </a:avLst>
          </a:prstGeom>
          <a:solidFill>
            <a:schemeClr val="bg1"/>
          </a:solidFill>
          <a:ln>
            <a:solidFill>
              <a:schemeClr val="dk1">
                <a:shade val="50000"/>
              </a:schemeClr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tx1"/>
                </a:solidFill>
              </a:rPr>
              <a:t>【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濃厚接触の目安</a:t>
            </a:r>
            <a:r>
              <a:rPr kumimoji="1" lang="en-US" altLang="ja-JP" sz="1200" b="1" dirty="0">
                <a:solidFill>
                  <a:schemeClr val="tx1"/>
                </a:solidFill>
              </a:rPr>
              <a:t>】</a:t>
            </a:r>
          </a:p>
          <a:p>
            <a:pPr marL="133350" indent="-133350" algn="just">
              <a:spcAft>
                <a:spcPts val="0"/>
              </a:spcAft>
            </a:pPr>
            <a:r>
              <a:rPr lang="ja-JP" altLang="en-US" sz="1200" kern="100" dirty="0">
                <a:solidFill>
                  <a:schemeClr val="tx1"/>
                </a:solidFill>
                <a:cs typeface="Times New Roman" panose="02020603050405020304" pitchFamily="18" charset="0"/>
              </a:rPr>
              <a:t>　</a:t>
            </a:r>
            <a:r>
              <a:rPr lang="ja-JP" altLang="ja-JP" sz="1200" b="1" kern="1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患者が発病した２日前から隔離開始までの間、１</a:t>
            </a:r>
            <a:r>
              <a:rPr lang="en-US" altLang="ja-JP" sz="1200" b="1" kern="1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m</a:t>
            </a:r>
            <a:r>
              <a:rPr lang="ja-JP" altLang="en-US" sz="1200" b="1" kern="1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内</a:t>
            </a:r>
            <a:r>
              <a:rPr lang="ja-JP" altLang="ja-JP" sz="1200" b="1" kern="1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の距離 でマスク</a:t>
            </a:r>
            <a:r>
              <a:rPr lang="ja-JP" altLang="en-US" sz="1200" b="1" kern="1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等せずに</a:t>
            </a:r>
            <a:r>
              <a:rPr lang="en-US" altLang="ja-JP" sz="1200" b="1" kern="1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15</a:t>
            </a:r>
            <a:r>
              <a:rPr lang="ja-JP" altLang="ja-JP" sz="1200" b="1" kern="1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分以上接触し</a:t>
            </a:r>
            <a:r>
              <a:rPr lang="ja-JP" altLang="en-US" sz="1200" b="1" kern="1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ていたか（一緒に食事やマスクなしの会話など）</a:t>
            </a:r>
            <a:endParaRPr lang="ja-JP" altLang="ja-JP" sz="1200" b="1" kern="100" dirty="0">
              <a:solidFill>
                <a:schemeClr val="tx1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A915E72E-55F6-451A-849B-E65540D79B6F}"/>
              </a:ext>
            </a:extLst>
          </p:cNvPr>
          <p:cNvSpPr/>
          <p:nvPr/>
        </p:nvSpPr>
        <p:spPr>
          <a:xfrm>
            <a:off x="7575206" y="2518157"/>
            <a:ext cx="3718757" cy="1196009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/>
              <a:t>保健所の判断で濃厚接触者とは</a:t>
            </a:r>
            <a:endParaRPr lang="en-US" altLang="ja-JP" b="1" dirty="0"/>
          </a:p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認定されなかった</a:t>
            </a:r>
            <a:endParaRPr lang="en-US" altLang="ja-JP" b="1" dirty="0">
              <a:solidFill>
                <a:srgbClr val="FF0000"/>
              </a:solidFill>
            </a:endParaRP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1D862851-BC52-45AF-A284-31D18E406FD9}"/>
              </a:ext>
            </a:extLst>
          </p:cNvPr>
          <p:cNvCxnSpPr>
            <a:cxnSpLocks/>
          </p:cNvCxnSpPr>
          <p:nvPr/>
        </p:nvCxnSpPr>
        <p:spPr>
          <a:xfrm>
            <a:off x="8042616" y="2121497"/>
            <a:ext cx="464234" cy="30947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C426EB6C-3E2D-40DA-AE25-64DCAF727710}"/>
              </a:ext>
            </a:extLst>
          </p:cNvPr>
          <p:cNvCxnSpPr>
            <a:cxnSpLocks/>
          </p:cNvCxnSpPr>
          <p:nvPr/>
        </p:nvCxnSpPr>
        <p:spPr>
          <a:xfrm>
            <a:off x="9426831" y="3550616"/>
            <a:ext cx="0" cy="503198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BA48CFC2-558D-400B-9A1E-7C667404040B}"/>
              </a:ext>
            </a:extLst>
          </p:cNvPr>
          <p:cNvCxnSpPr>
            <a:cxnSpLocks/>
          </p:cNvCxnSpPr>
          <p:nvPr/>
        </p:nvCxnSpPr>
        <p:spPr>
          <a:xfrm flipH="1">
            <a:off x="3595258" y="2057268"/>
            <a:ext cx="369949" cy="37239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3BDE6CF9-CE39-4AE5-8D09-42BBF293FA00}"/>
              </a:ext>
            </a:extLst>
          </p:cNvPr>
          <p:cNvSpPr/>
          <p:nvPr/>
        </p:nvSpPr>
        <p:spPr>
          <a:xfrm>
            <a:off x="620307" y="5536465"/>
            <a:ext cx="3895422" cy="1027826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/>
              <a:t>陰性の判定が出たら</a:t>
            </a:r>
            <a:endParaRPr lang="en-US" altLang="ja-JP" b="1" dirty="0"/>
          </a:p>
          <a:p>
            <a:pPr algn="ctr"/>
            <a:r>
              <a:rPr lang="ja-JP" altLang="en-US" b="1" dirty="0"/>
              <a:t>学校に連絡して</a:t>
            </a:r>
            <a:endParaRPr lang="en-US" altLang="ja-JP" b="1" dirty="0"/>
          </a:p>
          <a:p>
            <a:pPr algn="ctr"/>
            <a:r>
              <a:rPr lang="ja-JP" altLang="en-US" b="1" dirty="0"/>
              <a:t>登校可能の許可を受ける</a:t>
            </a:r>
            <a:endParaRPr lang="ja-JP" altLang="en-US" dirty="0"/>
          </a:p>
        </p:txBody>
      </p:sp>
      <p:pic>
        <p:nvPicPr>
          <p:cNvPr id="37" name="グラフィックス 36" descr="校舎">
            <a:extLst>
              <a:ext uri="{FF2B5EF4-FFF2-40B4-BE49-F238E27FC236}">
                <a16:creationId xmlns:a16="http://schemas.microsoft.com/office/drawing/2014/main" id="{D467F6DB-EC3E-4EEB-A16F-22E3A9818E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896" y="5495689"/>
            <a:ext cx="692656" cy="692656"/>
          </a:xfrm>
          <a:prstGeom prst="rect">
            <a:avLst/>
          </a:prstGeom>
        </p:spPr>
      </p:pic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7E9CBFBD-2BD8-4FB6-9A05-083FB275F463}"/>
              </a:ext>
            </a:extLst>
          </p:cNvPr>
          <p:cNvSpPr/>
          <p:nvPr/>
        </p:nvSpPr>
        <p:spPr>
          <a:xfrm>
            <a:off x="7598466" y="4006923"/>
            <a:ext cx="3695497" cy="1196009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/>
              <a:t>学校に状況を報告し</a:t>
            </a:r>
            <a:endParaRPr lang="en-US" altLang="ja-JP" b="1" dirty="0"/>
          </a:p>
          <a:p>
            <a:pPr algn="ctr"/>
            <a:r>
              <a:rPr lang="ja-JP" altLang="en-US" b="1" dirty="0"/>
              <a:t>念のため</a:t>
            </a:r>
            <a:r>
              <a:rPr lang="en-US" altLang="ja-JP" b="1" dirty="0">
                <a:solidFill>
                  <a:srgbClr val="FF0000"/>
                </a:solidFill>
              </a:rPr>
              <a:t>2</a:t>
            </a:r>
            <a:r>
              <a:rPr lang="ja-JP" altLang="en-US" b="1" dirty="0">
                <a:solidFill>
                  <a:srgbClr val="FF0000"/>
                </a:solidFill>
              </a:rPr>
              <a:t>週間</a:t>
            </a:r>
            <a:r>
              <a:rPr lang="ja-JP" altLang="en-US" b="1" dirty="0"/>
              <a:t>は自宅待機</a:t>
            </a:r>
            <a:endParaRPr lang="en-US" altLang="ja-JP" b="1" dirty="0"/>
          </a:p>
          <a:p>
            <a:pPr algn="ctr"/>
            <a:r>
              <a:rPr lang="ja-JP" altLang="en-US" b="1" dirty="0"/>
              <a:t>＊毎日体温を測ること</a:t>
            </a:r>
            <a:endParaRPr lang="en-US" altLang="ja-JP" b="1" dirty="0"/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E9B48E3E-46FD-4510-9F2E-E7983C0CEF09}"/>
              </a:ext>
            </a:extLst>
          </p:cNvPr>
          <p:cNvSpPr/>
          <p:nvPr/>
        </p:nvSpPr>
        <p:spPr>
          <a:xfrm>
            <a:off x="7575206" y="5612434"/>
            <a:ext cx="3718757" cy="1027826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/>
              <a:t>体調に問題なければ</a:t>
            </a:r>
            <a:endParaRPr lang="en-US" altLang="ja-JP" b="1" dirty="0"/>
          </a:p>
          <a:p>
            <a:pPr algn="ctr"/>
            <a:r>
              <a:rPr lang="ja-JP" altLang="en-US" b="1" dirty="0"/>
              <a:t>学校に連絡して</a:t>
            </a:r>
            <a:endParaRPr lang="en-US" altLang="ja-JP" b="1" dirty="0"/>
          </a:p>
          <a:p>
            <a:pPr algn="ctr"/>
            <a:r>
              <a:rPr lang="ja-JP" altLang="en-US" b="1" dirty="0"/>
              <a:t>登校可能の許可を受ける</a:t>
            </a:r>
            <a:endParaRPr lang="ja-JP" altLang="en-US" dirty="0"/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0B633B5F-5775-4AD4-9553-E892B499ADBE}"/>
              </a:ext>
            </a:extLst>
          </p:cNvPr>
          <p:cNvCxnSpPr>
            <a:cxnSpLocks/>
          </p:cNvCxnSpPr>
          <p:nvPr/>
        </p:nvCxnSpPr>
        <p:spPr>
          <a:xfrm>
            <a:off x="9408972" y="5119743"/>
            <a:ext cx="0" cy="503198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グラフィックス 27" descr="校舎">
            <a:extLst>
              <a:ext uri="{FF2B5EF4-FFF2-40B4-BE49-F238E27FC236}">
                <a16:creationId xmlns:a16="http://schemas.microsoft.com/office/drawing/2014/main" id="{33F04744-D8C3-443D-80DC-BB7F755554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96288" y="5564811"/>
            <a:ext cx="692656" cy="692656"/>
          </a:xfrm>
          <a:prstGeom prst="rect">
            <a:avLst/>
          </a:prstGeom>
        </p:spPr>
      </p:pic>
      <p:sp>
        <p:nvSpPr>
          <p:cNvPr id="31" name="吹き出し: 円形 30">
            <a:extLst>
              <a:ext uri="{FF2B5EF4-FFF2-40B4-BE49-F238E27FC236}">
                <a16:creationId xmlns:a16="http://schemas.microsoft.com/office/drawing/2014/main" id="{AB3DAC98-A397-424F-9D00-1A7C8B5F1554}"/>
              </a:ext>
            </a:extLst>
          </p:cNvPr>
          <p:cNvSpPr/>
          <p:nvPr/>
        </p:nvSpPr>
        <p:spPr>
          <a:xfrm>
            <a:off x="4141463" y="3911635"/>
            <a:ext cx="1589872" cy="886422"/>
          </a:xfrm>
          <a:prstGeom prst="wedgeEllipseCallout">
            <a:avLst>
              <a:gd name="adj1" fmla="val -45152"/>
              <a:gd name="adj2" fmla="val 458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</a:rPr>
              <a:t>保健所の</a:t>
            </a:r>
            <a:endParaRPr lang="en-US" altLang="ja-JP" sz="1400" b="1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指示</a:t>
            </a:r>
            <a:r>
              <a:rPr lang="ja-JP" altLang="en-US" sz="1400" b="1" dirty="0">
                <a:solidFill>
                  <a:schemeClr val="bg1"/>
                </a:solidFill>
              </a:rPr>
              <a:t>に従う</a:t>
            </a:r>
            <a:endParaRPr kumimoji="1" lang="en-US" altLang="ja-JP" sz="1400" b="1" dirty="0">
              <a:solidFill>
                <a:schemeClr val="bg1"/>
              </a:solidFill>
            </a:endParaRPr>
          </a:p>
        </p:txBody>
      </p:sp>
      <p:sp>
        <p:nvSpPr>
          <p:cNvPr id="23" name="吹き出し: 円形 22">
            <a:extLst>
              <a:ext uri="{FF2B5EF4-FFF2-40B4-BE49-F238E27FC236}">
                <a16:creationId xmlns:a16="http://schemas.microsoft.com/office/drawing/2014/main" id="{AC9EAD28-A771-40CC-9CFE-6362CF467919}"/>
              </a:ext>
            </a:extLst>
          </p:cNvPr>
          <p:cNvSpPr/>
          <p:nvPr/>
        </p:nvSpPr>
        <p:spPr>
          <a:xfrm>
            <a:off x="4717607" y="2519465"/>
            <a:ext cx="2756780" cy="1159818"/>
          </a:xfrm>
          <a:prstGeom prst="wedgeEllipseCallout">
            <a:avLst>
              <a:gd name="adj1" fmla="val -43833"/>
              <a:gd name="adj2" fmla="val 12819"/>
            </a:avLst>
          </a:prstGeom>
          <a:solidFill>
            <a:schemeClr val="accent1">
              <a:lumMod val="75000"/>
            </a:scheme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/>
              <a:t>体調に問題</a:t>
            </a:r>
            <a:endParaRPr kumimoji="1" lang="en-US" altLang="ja-JP" sz="1400" b="1" dirty="0"/>
          </a:p>
          <a:p>
            <a:pPr algn="ctr"/>
            <a:r>
              <a:rPr lang="ja-JP" altLang="en-US" sz="1400" b="1" dirty="0"/>
              <a:t>なければオンライン授業に参加</a:t>
            </a:r>
            <a:endParaRPr kumimoji="1" lang="en-US" altLang="ja-JP" sz="1400" b="1" dirty="0"/>
          </a:p>
        </p:txBody>
      </p:sp>
    </p:spTree>
    <p:extLst>
      <p:ext uri="{BB962C8B-B14F-4D97-AF65-F5344CB8AC3E}">
        <p14:creationId xmlns:p14="http://schemas.microsoft.com/office/powerpoint/2010/main" val="2256959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B886F0-1EDD-4972-8D8B-23DC78813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725" y="331444"/>
            <a:ext cx="10039228" cy="888284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４</a:t>
            </a:r>
            <a:r>
              <a:rPr lang="en-US" altLang="ja-JP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自分の関係者の身近で感染者が出た場合</a:t>
            </a:r>
            <a:br>
              <a:rPr lang="en-US" altLang="ja-JP" sz="3200" b="1" dirty="0"/>
            </a:br>
            <a:r>
              <a:rPr lang="ja-JP" altLang="en-US" sz="3200" b="1" dirty="0"/>
              <a:t>　</a:t>
            </a:r>
            <a:endParaRPr kumimoji="1" lang="ja-JP" altLang="en-US" sz="3200" b="1" dirty="0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38035C3A-C906-44C2-9F17-35CE167F7F68}"/>
              </a:ext>
            </a:extLst>
          </p:cNvPr>
          <p:cNvSpPr txBox="1">
            <a:spLocks/>
          </p:cNvSpPr>
          <p:nvPr/>
        </p:nvSpPr>
        <p:spPr>
          <a:xfrm>
            <a:off x="9811186" y="213604"/>
            <a:ext cx="2252869" cy="6692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800" b="1" dirty="0"/>
              <a:t>【</a:t>
            </a:r>
            <a:r>
              <a:rPr lang="ja-JP" altLang="en-US" sz="2800" b="1" dirty="0"/>
              <a:t>学生向け</a:t>
            </a:r>
            <a:r>
              <a:rPr lang="en-US" altLang="ja-JP" sz="2800" b="1" dirty="0"/>
              <a:t>】</a:t>
            </a:r>
            <a:endParaRPr lang="ja-JP" altLang="en-US" sz="2800" b="1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DA1431B7-272E-4A15-AFA5-9EDC07B184B9}"/>
              </a:ext>
            </a:extLst>
          </p:cNvPr>
          <p:cNvSpPr/>
          <p:nvPr/>
        </p:nvSpPr>
        <p:spPr>
          <a:xfrm>
            <a:off x="3587262" y="1097303"/>
            <a:ext cx="4536986" cy="984715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/>
              <a:t>自分の関係者（家族・友人・バイト先）</a:t>
            </a:r>
            <a:r>
              <a:rPr lang="ja-JP" altLang="en-US" b="1" dirty="0">
                <a:solidFill>
                  <a:srgbClr val="FF0000"/>
                </a:solidFill>
              </a:rPr>
              <a:t>の周りで感染者が発生した</a:t>
            </a:r>
            <a:br>
              <a:rPr lang="en-US" altLang="ja-JP" b="1" dirty="0"/>
            </a:br>
            <a:r>
              <a:rPr lang="ja-JP" altLang="en-US" b="1" dirty="0"/>
              <a:t>＊すぐに学校に報告すること</a:t>
            </a:r>
            <a:endParaRPr kumimoji="1" lang="ja-JP" altLang="en-US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EB1F1012-FB4E-4F99-930C-649556AEB6A6}"/>
              </a:ext>
            </a:extLst>
          </p:cNvPr>
          <p:cNvSpPr/>
          <p:nvPr/>
        </p:nvSpPr>
        <p:spPr>
          <a:xfrm>
            <a:off x="243889" y="3880382"/>
            <a:ext cx="2171251" cy="1316451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/>
              <a:t>自分の関係者が</a:t>
            </a:r>
            <a:endParaRPr lang="en-US" altLang="ja-JP" b="1" dirty="0"/>
          </a:p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濃厚接触者</a:t>
            </a:r>
            <a:endParaRPr lang="en-US" altLang="ja-JP" b="1" dirty="0">
              <a:solidFill>
                <a:srgbClr val="FF0000"/>
              </a:solidFill>
            </a:endParaRPr>
          </a:p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と認定された</a:t>
            </a:r>
            <a:endParaRPr lang="en-US" altLang="ja-JP" b="1" dirty="0">
              <a:solidFill>
                <a:schemeClr val="tx1"/>
              </a:solidFill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9504669C-F212-4679-8DC1-B295000AE953}"/>
              </a:ext>
            </a:extLst>
          </p:cNvPr>
          <p:cNvCxnSpPr>
            <a:cxnSpLocks/>
          </p:cNvCxnSpPr>
          <p:nvPr/>
        </p:nvCxnSpPr>
        <p:spPr>
          <a:xfrm flipH="1">
            <a:off x="1547447" y="3417063"/>
            <a:ext cx="333771" cy="43668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A915E72E-55F6-451A-849B-E65540D79B6F}"/>
              </a:ext>
            </a:extLst>
          </p:cNvPr>
          <p:cNvSpPr/>
          <p:nvPr/>
        </p:nvSpPr>
        <p:spPr>
          <a:xfrm>
            <a:off x="3243768" y="3880120"/>
            <a:ext cx="2171252" cy="1316451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/>
              <a:t>自分の関係者は</a:t>
            </a:r>
            <a:endParaRPr lang="en-US" altLang="ja-JP" b="1" dirty="0"/>
          </a:p>
          <a:p>
            <a:pPr algn="ctr"/>
            <a:r>
              <a:rPr lang="ja-JP" altLang="en-US" b="1" dirty="0"/>
              <a:t>濃厚接触者と</a:t>
            </a:r>
            <a:endParaRPr lang="en-US" altLang="ja-JP" b="1" dirty="0"/>
          </a:p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認定されなかった</a:t>
            </a:r>
            <a:endParaRPr lang="en-US" altLang="ja-JP" b="1" dirty="0">
              <a:solidFill>
                <a:srgbClr val="FF0000"/>
              </a:solidFill>
            </a:endParaRPr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1D862851-BC52-45AF-A284-31D18E406FD9}"/>
              </a:ext>
            </a:extLst>
          </p:cNvPr>
          <p:cNvCxnSpPr>
            <a:cxnSpLocks/>
          </p:cNvCxnSpPr>
          <p:nvPr/>
        </p:nvCxnSpPr>
        <p:spPr>
          <a:xfrm>
            <a:off x="8284120" y="2049308"/>
            <a:ext cx="464234" cy="30947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C426EB6C-3E2D-40DA-AE25-64DCAF727710}"/>
              </a:ext>
            </a:extLst>
          </p:cNvPr>
          <p:cNvCxnSpPr>
            <a:cxnSpLocks/>
          </p:cNvCxnSpPr>
          <p:nvPr/>
        </p:nvCxnSpPr>
        <p:spPr>
          <a:xfrm>
            <a:off x="9426831" y="3550616"/>
            <a:ext cx="0" cy="503198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BA48CFC2-558D-400B-9A1E-7C667404040B}"/>
              </a:ext>
            </a:extLst>
          </p:cNvPr>
          <p:cNvCxnSpPr>
            <a:cxnSpLocks/>
          </p:cNvCxnSpPr>
          <p:nvPr/>
        </p:nvCxnSpPr>
        <p:spPr>
          <a:xfrm flipH="1">
            <a:off x="3073699" y="1875514"/>
            <a:ext cx="369949" cy="37239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7E9CBFBD-2BD8-4FB6-9A05-083FB275F463}"/>
              </a:ext>
            </a:extLst>
          </p:cNvPr>
          <p:cNvSpPr/>
          <p:nvPr/>
        </p:nvSpPr>
        <p:spPr>
          <a:xfrm>
            <a:off x="2881534" y="5558712"/>
            <a:ext cx="3214465" cy="117199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/>
              <a:t>体調に問題なければ</a:t>
            </a:r>
            <a:endParaRPr lang="en-US" altLang="ja-JP" b="1" dirty="0"/>
          </a:p>
          <a:p>
            <a:pPr algn="ctr"/>
            <a:r>
              <a:rPr lang="ja-JP" altLang="en-US" b="1" dirty="0"/>
              <a:t>学校に連絡して</a:t>
            </a:r>
            <a:endParaRPr lang="en-US" altLang="ja-JP" b="1" dirty="0"/>
          </a:p>
          <a:p>
            <a:pPr algn="ctr"/>
            <a:r>
              <a:rPr lang="ja-JP" altLang="en-US" b="1" dirty="0"/>
              <a:t>登校可能の許可を受ける</a:t>
            </a:r>
            <a:endParaRPr lang="ja-JP" altLang="en-US" dirty="0"/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E9B48E3E-46FD-4510-9F2E-E7983C0CEF09}"/>
              </a:ext>
            </a:extLst>
          </p:cNvPr>
          <p:cNvSpPr/>
          <p:nvPr/>
        </p:nvSpPr>
        <p:spPr>
          <a:xfrm>
            <a:off x="8259392" y="4056133"/>
            <a:ext cx="3561756" cy="1027826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/>
              <a:t>体調に問題なければ</a:t>
            </a:r>
            <a:endParaRPr lang="en-US" altLang="ja-JP" b="1" dirty="0"/>
          </a:p>
          <a:p>
            <a:pPr algn="ctr"/>
            <a:r>
              <a:rPr lang="ja-JP" altLang="en-US" b="1" dirty="0"/>
              <a:t>学校に連絡して</a:t>
            </a:r>
            <a:endParaRPr lang="en-US" altLang="ja-JP" b="1" dirty="0"/>
          </a:p>
          <a:p>
            <a:pPr algn="ctr"/>
            <a:r>
              <a:rPr lang="ja-JP" altLang="en-US" b="1" dirty="0"/>
              <a:t>登校可能の許可を受ける</a:t>
            </a:r>
            <a:endParaRPr lang="ja-JP" altLang="en-US" dirty="0"/>
          </a:p>
        </p:txBody>
      </p:sp>
      <p:pic>
        <p:nvPicPr>
          <p:cNvPr id="28" name="グラフィックス 27" descr="校舎">
            <a:extLst>
              <a:ext uri="{FF2B5EF4-FFF2-40B4-BE49-F238E27FC236}">
                <a16:creationId xmlns:a16="http://schemas.microsoft.com/office/drawing/2014/main" id="{33F04744-D8C3-443D-80DC-BB7F755554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84120" y="4048712"/>
            <a:ext cx="692656" cy="692656"/>
          </a:xfrm>
          <a:prstGeom prst="rect">
            <a:avLst/>
          </a:prstGeom>
        </p:spPr>
      </p:pic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247F70DA-2D9C-40A1-BE73-E82C80828328}"/>
              </a:ext>
            </a:extLst>
          </p:cNvPr>
          <p:cNvSpPr/>
          <p:nvPr/>
        </p:nvSpPr>
        <p:spPr>
          <a:xfrm>
            <a:off x="269764" y="5540256"/>
            <a:ext cx="2171254" cy="117199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/>
              <a:t>シート５へ</a:t>
            </a:r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1BCFDE20-2EF7-4E36-8825-DA06937E2487}"/>
              </a:ext>
            </a:extLst>
          </p:cNvPr>
          <p:cNvCxnSpPr>
            <a:cxnSpLocks/>
          </p:cNvCxnSpPr>
          <p:nvPr/>
        </p:nvCxnSpPr>
        <p:spPr>
          <a:xfrm>
            <a:off x="4316285" y="5116290"/>
            <a:ext cx="13109" cy="56997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C772CBD2-F56F-4B50-AD2F-911C4943E1BB}"/>
              </a:ext>
            </a:extLst>
          </p:cNvPr>
          <p:cNvSpPr/>
          <p:nvPr/>
        </p:nvSpPr>
        <p:spPr>
          <a:xfrm>
            <a:off x="872184" y="2305178"/>
            <a:ext cx="3718757" cy="1085247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/>
              <a:t>自分の関係者が</a:t>
            </a:r>
            <a:endParaRPr lang="en-US" altLang="ja-JP" b="1" dirty="0"/>
          </a:p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感染者と直接接触した</a:t>
            </a:r>
            <a:endParaRPr lang="en-US" altLang="ja-JP" b="1" dirty="0">
              <a:solidFill>
                <a:srgbClr val="FF0000"/>
              </a:solidFill>
            </a:endParaRPr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47D95DEC-52EE-4E23-BCEA-C8D98D1FFB2B}"/>
              </a:ext>
            </a:extLst>
          </p:cNvPr>
          <p:cNvSpPr/>
          <p:nvPr/>
        </p:nvSpPr>
        <p:spPr>
          <a:xfrm>
            <a:off x="8208248" y="2411311"/>
            <a:ext cx="3561760" cy="1085247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/>
              <a:t>自分の関係者が</a:t>
            </a:r>
            <a:endParaRPr lang="en-US" altLang="ja-JP" b="1" dirty="0"/>
          </a:p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感染者と直接接触</a:t>
            </a:r>
            <a:r>
              <a:rPr lang="ja-JP" altLang="en-US" b="1" dirty="0">
                <a:solidFill>
                  <a:srgbClr val="FF0000"/>
                </a:solidFill>
              </a:rPr>
              <a:t>しなかった</a:t>
            </a:r>
            <a:endParaRPr lang="en-US" altLang="ja-JP" b="1" dirty="0">
              <a:solidFill>
                <a:srgbClr val="FF0000"/>
              </a:solidFill>
            </a:endParaRP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6A689784-E8E1-4525-8C30-8F115651CCC6}"/>
              </a:ext>
            </a:extLst>
          </p:cNvPr>
          <p:cNvCxnSpPr>
            <a:cxnSpLocks/>
          </p:cNvCxnSpPr>
          <p:nvPr/>
        </p:nvCxnSpPr>
        <p:spPr>
          <a:xfrm>
            <a:off x="3382602" y="3401133"/>
            <a:ext cx="329267" cy="47924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0B633B5F-5775-4AD4-9553-E892B499ADBE}"/>
              </a:ext>
            </a:extLst>
          </p:cNvPr>
          <p:cNvCxnSpPr>
            <a:cxnSpLocks/>
          </p:cNvCxnSpPr>
          <p:nvPr/>
        </p:nvCxnSpPr>
        <p:spPr>
          <a:xfrm>
            <a:off x="1228726" y="5183069"/>
            <a:ext cx="0" cy="503198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吹き出し: 円形 20">
            <a:extLst>
              <a:ext uri="{FF2B5EF4-FFF2-40B4-BE49-F238E27FC236}">
                <a16:creationId xmlns:a16="http://schemas.microsoft.com/office/drawing/2014/main" id="{2E63C61F-6086-4A31-A303-F9E5F757C357}"/>
              </a:ext>
            </a:extLst>
          </p:cNvPr>
          <p:cNvSpPr/>
          <p:nvPr/>
        </p:nvSpPr>
        <p:spPr>
          <a:xfrm>
            <a:off x="5040996" y="2401160"/>
            <a:ext cx="2756780" cy="1159818"/>
          </a:xfrm>
          <a:prstGeom prst="wedgeEllipseCallout">
            <a:avLst>
              <a:gd name="adj1" fmla="val -43833"/>
              <a:gd name="adj2" fmla="val 12819"/>
            </a:avLst>
          </a:prstGeom>
          <a:solidFill>
            <a:schemeClr val="accent1">
              <a:lumMod val="75000"/>
            </a:scheme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/>
              <a:t>体調に問題</a:t>
            </a:r>
            <a:endParaRPr kumimoji="1" lang="en-US" altLang="ja-JP" sz="1400" b="1" dirty="0"/>
          </a:p>
          <a:p>
            <a:pPr algn="ctr"/>
            <a:r>
              <a:rPr lang="ja-JP" altLang="en-US" sz="1400" b="1" dirty="0"/>
              <a:t>なければオンライン授業に参加</a:t>
            </a:r>
            <a:endParaRPr kumimoji="1" lang="en-US" altLang="ja-JP" sz="1400" b="1" dirty="0"/>
          </a:p>
        </p:txBody>
      </p:sp>
      <p:pic>
        <p:nvPicPr>
          <p:cNvPr id="31" name="グラフィックス 30" descr="校舎">
            <a:extLst>
              <a:ext uri="{FF2B5EF4-FFF2-40B4-BE49-F238E27FC236}">
                <a16:creationId xmlns:a16="http://schemas.microsoft.com/office/drawing/2014/main" id="{39A98287-B3FB-4BBF-84CA-3705467B01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42657" y="5558712"/>
            <a:ext cx="542438" cy="54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61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B886F0-1EDD-4972-8D8B-23DC78813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917" y="380212"/>
            <a:ext cx="10039228" cy="888284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５</a:t>
            </a:r>
            <a:r>
              <a:rPr lang="en-US" altLang="ja-JP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自分の関係者が濃厚接触者となった場合</a:t>
            </a:r>
            <a:br>
              <a:rPr lang="en-US" altLang="ja-JP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200" b="1" dirty="0"/>
              <a:t>　</a:t>
            </a:r>
            <a:endParaRPr kumimoji="1" lang="ja-JP" altLang="en-US" sz="3200" b="1" dirty="0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38035C3A-C906-44C2-9F17-35CE167F7F68}"/>
              </a:ext>
            </a:extLst>
          </p:cNvPr>
          <p:cNvSpPr txBox="1">
            <a:spLocks/>
          </p:cNvSpPr>
          <p:nvPr/>
        </p:nvSpPr>
        <p:spPr>
          <a:xfrm>
            <a:off x="9811186" y="213604"/>
            <a:ext cx="2252869" cy="6692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800" b="1" dirty="0"/>
              <a:t>【</a:t>
            </a:r>
            <a:r>
              <a:rPr lang="ja-JP" altLang="en-US" sz="2800" b="1" dirty="0"/>
              <a:t>学生向け</a:t>
            </a:r>
            <a:r>
              <a:rPr lang="en-US" altLang="ja-JP" sz="2800" b="1" dirty="0"/>
              <a:t>】</a:t>
            </a:r>
            <a:endParaRPr lang="ja-JP" altLang="en-US" sz="2800" b="1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DA1431B7-272E-4A15-AFA5-9EDC07B184B9}"/>
              </a:ext>
            </a:extLst>
          </p:cNvPr>
          <p:cNvSpPr/>
          <p:nvPr/>
        </p:nvSpPr>
        <p:spPr>
          <a:xfrm>
            <a:off x="3587262" y="1097303"/>
            <a:ext cx="4536986" cy="984715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/>
              <a:t>自分の関係者（家族・友人・バイト先）</a:t>
            </a:r>
            <a:r>
              <a:rPr lang="ja-JP" altLang="en-US" b="1" dirty="0">
                <a:solidFill>
                  <a:srgbClr val="FF0000"/>
                </a:solidFill>
              </a:rPr>
              <a:t>の周りで感染者が発生した</a:t>
            </a:r>
            <a:br>
              <a:rPr lang="en-US" altLang="ja-JP" b="1" dirty="0"/>
            </a:br>
            <a:r>
              <a:rPr lang="ja-JP" altLang="en-US" b="1" dirty="0"/>
              <a:t>＊すぐに学校に報告すること</a:t>
            </a:r>
            <a:endParaRPr kumimoji="1" lang="ja-JP" altLang="en-US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EB1F1012-FB4E-4F99-930C-649556AEB6A6}"/>
              </a:ext>
            </a:extLst>
          </p:cNvPr>
          <p:cNvSpPr/>
          <p:nvPr/>
        </p:nvSpPr>
        <p:spPr>
          <a:xfrm>
            <a:off x="3587261" y="2486474"/>
            <a:ext cx="4536967" cy="1027826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/>
              <a:t>自分の関係者が保健所から</a:t>
            </a:r>
            <a:endParaRPr lang="en-US" altLang="ja-JP" b="1" dirty="0"/>
          </a:p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濃厚接触者</a:t>
            </a:r>
            <a:r>
              <a:rPr lang="ja-JP" altLang="en-US" b="1" dirty="0">
                <a:solidFill>
                  <a:schemeClr val="tx1"/>
                </a:solidFill>
              </a:rPr>
              <a:t>と認定された</a:t>
            </a:r>
            <a:endParaRPr lang="en-US" altLang="ja-JP" b="1" dirty="0">
              <a:solidFill>
                <a:schemeClr val="tx1"/>
              </a:solidFill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2ADC65CF-B993-41CF-BC48-8A9CBEF4FDE3}"/>
              </a:ext>
            </a:extLst>
          </p:cNvPr>
          <p:cNvCxnSpPr>
            <a:cxnSpLocks/>
          </p:cNvCxnSpPr>
          <p:nvPr/>
        </p:nvCxnSpPr>
        <p:spPr>
          <a:xfrm>
            <a:off x="7712502" y="3597804"/>
            <a:ext cx="209032" cy="320952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9504669C-F212-4679-8DC1-B295000AE953}"/>
              </a:ext>
            </a:extLst>
          </p:cNvPr>
          <p:cNvCxnSpPr>
            <a:cxnSpLocks/>
          </p:cNvCxnSpPr>
          <p:nvPr/>
        </p:nvCxnSpPr>
        <p:spPr>
          <a:xfrm>
            <a:off x="2793392" y="5023866"/>
            <a:ext cx="0" cy="48313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BA48CFC2-558D-400B-9A1E-7C667404040B}"/>
              </a:ext>
            </a:extLst>
          </p:cNvPr>
          <p:cNvCxnSpPr>
            <a:cxnSpLocks/>
          </p:cNvCxnSpPr>
          <p:nvPr/>
        </p:nvCxnSpPr>
        <p:spPr>
          <a:xfrm flipH="1">
            <a:off x="5657190" y="1993538"/>
            <a:ext cx="1" cy="581416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247F70DA-2D9C-40A1-BE73-E82C80828328}"/>
              </a:ext>
            </a:extLst>
          </p:cNvPr>
          <p:cNvSpPr/>
          <p:nvPr/>
        </p:nvSpPr>
        <p:spPr>
          <a:xfrm>
            <a:off x="970674" y="5500023"/>
            <a:ext cx="3707406" cy="1196009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b="1" dirty="0"/>
              <a:t>体調に問題なければ</a:t>
            </a:r>
            <a:endParaRPr lang="en-US" altLang="ja-JP" sz="1600" b="1" dirty="0"/>
          </a:p>
          <a:p>
            <a:pPr algn="ctr"/>
            <a:r>
              <a:rPr lang="ja-JP" altLang="en-US" sz="1600" b="1" dirty="0"/>
              <a:t>学校に連絡して</a:t>
            </a:r>
            <a:endParaRPr lang="en-US" altLang="ja-JP" sz="1600" b="1" dirty="0"/>
          </a:p>
          <a:p>
            <a:pPr algn="ctr"/>
            <a:r>
              <a:rPr lang="ja-JP" altLang="en-US" sz="1600" b="1" dirty="0"/>
              <a:t>登校の許可を受ける</a:t>
            </a:r>
            <a:endParaRPr lang="ja-JP" altLang="en-US" sz="1600" dirty="0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C30048A7-99E7-4612-B635-EDDCA850DE46}"/>
              </a:ext>
            </a:extLst>
          </p:cNvPr>
          <p:cNvSpPr/>
          <p:nvPr/>
        </p:nvSpPr>
        <p:spPr>
          <a:xfrm>
            <a:off x="7712503" y="4033787"/>
            <a:ext cx="3651096" cy="1027826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関係者と自分が</a:t>
            </a:r>
            <a:endParaRPr lang="en-US" altLang="ja-JP" b="1" dirty="0">
              <a:solidFill>
                <a:schemeClr val="tx1"/>
              </a:solidFill>
            </a:endParaRPr>
          </a:p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直接接触あり</a:t>
            </a:r>
            <a:endParaRPr lang="en-US" altLang="ja-JP" b="1" dirty="0">
              <a:solidFill>
                <a:srgbClr val="FF0000"/>
              </a:solidFill>
            </a:endParaRPr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F8C12C32-55B9-46E5-ADC1-C6683691BACF}"/>
              </a:ext>
            </a:extLst>
          </p:cNvPr>
          <p:cNvSpPr/>
          <p:nvPr/>
        </p:nvSpPr>
        <p:spPr>
          <a:xfrm>
            <a:off x="970674" y="4067741"/>
            <a:ext cx="3707406" cy="956125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関係者と自分が</a:t>
            </a:r>
            <a:endParaRPr lang="en-US" altLang="ja-JP" b="1" dirty="0">
              <a:solidFill>
                <a:schemeClr val="tx1"/>
              </a:solidFill>
            </a:endParaRPr>
          </a:p>
          <a:p>
            <a:pPr algn="ctr"/>
            <a:r>
              <a:rPr lang="ja-JP" altLang="en-US" b="1" dirty="0">
                <a:solidFill>
                  <a:srgbClr val="FF0000"/>
                </a:solidFill>
              </a:rPr>
              <a:t>直接接触なし</a:t>
            </a:r>
            <a:endParaRPr lang="en-US" altLang="ja-JP" b="1" dirty="0">
              <a:solidFill>
                <a:srgbClr val="FF0000"/>
              </a:solidFill>
            </a:endParaRP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D429E184-D655-4C7B-8BE3-CF8442A7209A}"/>
              </a:ext>
            </a:extLst>
          </p:cNvPr>
          <p:cNvCxnSpPr>
            <a:cxnSpLocks/>
          </p:cNvCxnSpPr>
          <p:nvPr/>
        </p:nvCxnSpPr>
        <p:spPr>
          <a:xfrm flipH="1">
            <a:off x="3802365" y="3598592"/>
            <a:ext cx="369857" cy="34394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D74C04E2-0F2D-4D22-9B4D-1AA059D8505A}"/>
              </a:ext>
            </a:extLst>
          </p:cNvPr>
          <p:cNvCxnSpPr>
            <a:cxnSpLocks/>
          </p:cNvCxnSpPr>
          <p:nvPr/>
        </p:nvCxnSpPr>
        <p:spPr>
          <a:xfrm>
            <a:off x="9590310" y="5058227"/>
            <a:ext cx="1" cy="39476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D85123F6-A7DC-4FBD-924B-5A3FEB4488BB}"/>
              </a:ext>
            </a:extLst>
          </p:cNvPr>
          <p:cNvSpPr/>
          <p:nvPr/>
        </p:nvSpPr>
        <p:spPr>
          <a:xfrm>
            <a:off x="7817018" y="5479882"/>
            <a:ext cx="3546584" cy="1196009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/>
              <a:t>学校に状況を報告し</a:t>
            </a:r>
            <a:endParaRPr lang="en-US" altLang="ja-JP" b="1" dirty="0"/>
          </a:p>
          <a:p>
            <a:pPr algn="ctr"/>
            <a:r>
              <a:rPr lang="ja-JP" altLang="en-US" b="1" dirty="0"/>
              <a:t>濃厚接触者が陰性判定まで</a:t>
            </a:r>
            <a:endParaRPr lang="en-US" altLang="ja-JP" b="1" dirty="0"/>
          </a:p>
          <a:p>
            <a:pPr algn="ctr"/>
            <a:r>
              <a:rPr lang="ja-JP" altLang="en-US" b="1" dirty="0"/>
              <a:t>自宅待機（</a:t>
            </a:r>
            <a:r>
              <a:rPr lang="en-US" altLang="ja-JP" b="1" dirty="0"/>
              <a:t>2</a:t>
            </a:r>
            <a:r>
              <a:rPr lang="ja-JP" altLang="en-US" b="1" dirty="0"/>
              <a:t>週間）</a:t>
            </a:r>
            <a:endParaRPr lang="en-US" altLang="ja-JP" b="1" dirty="0"/>
          </a:p>
          <a:p>
            <a:pPr algn="ctr"/>
            <a:r>
              <a:rPr lang="ja-JP" altLang="en-US" b="1" dirty="0"/>
              <a:t>＊毎日体温を測ること</a:t>
            </a:r>
            <a:endParaRPr lang="en-US" altLang="ja-JP" b="1" dirty="0"/>
          </a:p>
        </p:txBody>
      </p:sp>
      <p:sp>
        <p:nvSpPr>
          <p:cNvPr id="38" name="吹き出し: 円形 37">
            <a:extLst>
              <a:ext uri="{FF2B5EF4-FFF2-40B4-BE49-F238E27FC236}">
                <a16:creationId xmlns:a16="http://schemas.microsoft.com/office/drawing/2014/main" id="{E88A68CF-1970-4008-B532-F74945DE02C0}"/>
              </a:ext>
            </a:extLst>
          </p:cNvPr>
          <p:cNvSpPr/>
          <p:nvPr/>
        </p:nvSpPr>
        <p:spPr>
          <a:xfrm>
            <a:off x="9440156" y="2757646"/>
            <a:ext cx="2567347" cy="1060186"/>
          </a:xfrm>
          <a:prstGeom prst="wedgeEllipseCallout">
            <a:avLst>
              <a:gd name="adj1" fmla="val -36519"/>
              <a:gd name="adj2" fmla="val 77271"/>
            </a:avLst>
          </a:prstGeom>
          <a:noFill/>
          <a:ln w="31750"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同居家族の場合</a:t>
            </a:r>
            <a:endParaRPr kumimoji="1" lang="en-US" altLang="ja-JP" sz="14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400" b="1" dirty="0">
                <a:solidFill>
                  <a:schemeClr val="tx1"/>
                </a:solidFill>
              </a:rPr>
              <a:t>部屋を分けるなど</a:t>
            </a:r>
            <a:endParaRPr kumimoji="1" lang="en-US" altLang="ja-JP" sz="1400" b="1" dirty="0">
              <a:solidFill>
                <a:schemeClr val="tx1"/>
              </a:solidFill>
            </a:endParaRPr>
          </a:p>
          <a:p>
            <a:pPr algn="ctr"/>
            <a:r>
              <a:rPr lang="ja-JP" altLang="en-US" sz="1400" b="1" dirty="0">
                <a:solidFill>
                  <a:schemeClr val="tx1"/>
                </a:solidFill>
              </a:rPr>
              <a:t>感染予防措置をとる</a:t>
            </a:r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pic>
        <p:nvPicPr>
          <p:cNvPr id="28" name="グラフィックス 27" descr="校舎">
            <a:extLst>
              <a:ext uri="{FF2B5EF4-FFF2-40B4-BE49-F238E27FC236}">
                <a16:creationId xmlns:a16="http://schemas.microsoft.com/office/drawing/2014/main" id="{33F04744-D8C3-443D-80DC-BB7F755554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9377" y="5506999"/>
            <a:ext cx="692656" cy="692656"/>
          </a:xfrm>
          <a:prstGeom prst="rect">
            <a:avLst/>
          </a:prstGeom>
        </p:spPr>
      </p:pic>
      <p:sp>
        <p:nvSpPr>
          <p:cNvPr id="18" name="吹き出し: 円形 17">
            <a:extLst>
              <a:ext uri="{FF2B5EF4-FFF2-40B4-BE49-F238E27FC236}">
                <a16:creationId xmlns:a16="http://schemas.microsoft.com/office/drawing/2014/main" id="{DABFD5E2-B36E-49B4-B0E0-FA78A384C755}"/>
              </a:ext>
            </a:extLst>
          </p:cNvPr>
          <p:cNvSpPr/>
          <p:nvPr/>
        </p:nvSpPr>
        <p:spPr>
          <a:xfrm>
            <a:off x="4678081" y="3918756"/>
            <a:ext cx="2756780" cy="1159818"/>
          </a:xfrm>
          <a:prstGeom prst="wedgeEllipseCallout">
            <a:avLst>
              <a:gd name="adj1" fmla="val -43833"/>
              <a:gd name="adj2" fmla="val 12819"/>
            </a:avLst>
          </a:prstGeom>
          <a:solidFill>
            <a:schemeClr val="accent1">
              <a:lumMod val="75000"/>
            </a:scheme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/>
              <a:t>体調に問題</a:t>
            </a:r>
            <a:endParaRPr kumimoji="1" lang="en-US" altLang="ja-JP" sz="1400" b="1" dirty="0"/>
          </a:p>
          <a:p>
            <a:pPr algn="ctr"/>
            <a:r>
              <a:rPr lang="ja-JP" altLang="en-US" sz="1400" b="1" dirty="0"/>
              <a:t>なければオンライン授業に参加</a:t>
            </a:r>
            <a:endParaRPr kumimoji="1" lang="en-US" altLang="ja-JP" sz="1400" b="1" dirty="0"/>
          </a:p>
        </p:txBody>
      </p:sp>
    </p:spTree>
    <p:extLst>
      <p:ext uri="{BB962C8B-B14F-4D97-AF65-F5344CB8AC3E}">
        <p14:creationId xmlns:p14="http://schemas.microsoft.com/office/powerpoint/2010/main" val="1117940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CC9B60BB-6280-4634-A5DD-DFF5472971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484164"/>
              </p:ext>
            </p:extLst>
          </p:nvPr>
        </p:nvGraphicFramePr>
        <p:xfrm>
          <a:off x="-100614" y="0"/>
          <a:ext cx="6196614" cy="876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Acrobat Document" r:id="rId3" imgW="4533723" imgH="6415694" progId="AcroExch.Document.DC">
                  <p:embed/>
                </p:oleObj>
              </mc:Choice>
              <mc:Fallback>
                <p:oleObj name="Acrobat Document" r:id="rId3" imgW="4533723" imgH="641569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00614" y="0"/>
                        <a:ext cx="6196614" cy="8767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>
            <a:extLst>
              <a:ext uri="{FF2B5EF4-FFF2-40B4-BE49-F238E27FC236}">
                <a16:creationId xmlns:a16="http://schemas.microsoft.com/office/drawing/2014/main" id="{384A0376-17F4-4752-9E1E-E7BB2274FC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489557"/>
              </p:ext>
            </p:extLst>
          </p:nvPr>
        </p:nvGraphicFramePr>
        <p:xfrm>
          <a:off x="5177889" y="1366755"/>
          <a:ext cx="7014111" cy="4960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Acrobat Document" r:id="rId5" imgW="17823145" imgH="12603166" progId="AcroExch.Document.DC">
                  <p:embed/>
                </p:oleObj>
              </mc:Choice>
              <mc:Fallback>
                <p:oleObj name="Acrobat Document" r:id="rId5" imgW="17823145" imgH="1260316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77889" y="1366755"/>
                        <a:ext cx="7014111" cy="4960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47F86BD-25C2-42A7-9B55-8FF4551D6FDF}"/>
              </a:ext>
            </a:extLst>
          </p:cNvPr>
          <p:cNvSpPr txBox="1"/>
          <p:nvPr/>
        </p:nvSpPr>
        <p:spPr>
          <a:xfrm>
            <a:off x="603683" y="195309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〇各センター連絡先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3A0C4C8-1463-4CD7-B096-7D07FAA3946C}"/>
              </a:ext>
            </a:extLst>
          </p:cNvPr>
          <p:cNvSpPr txBox="1"/>
          <p:nvPr/>
        </p:nvSpPr>
        <p:spPr>
          <a:xfrm>
            <a:off x="7269172" y="1366755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〇東京都在中の方</a:t>
            </a:r>
          </a:p>
        </p:txBody>
      </p:sp>
    </p:spTree>
    <p:extLst>
      <p:ext uri="{BB962C8B-B14F-4D97-AF65-F5344CB8AC3E}">
        <p14:creationId xmlns:p14="http://schemas.microsoft.com/office/powerpoint/2010/main" val="2905407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712</Words>
  <Application>Microsoft Office PowerPoint</Application>
  <PresentationFormat>ワイド画面</PresentationFormat>
  <Paragraphs>118</Paragraphs>
  <Slides>7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4" baseType="lpstr">
      <vt:lpstr>メイリオ</vt:lpstr>
      <vt:lpstr>游ゴシック</vt:lpstr>
      <vt:lpstr>游ゴシック Light</vt:lpstr>
      <vt:lpstr>Arial</vt:lpstr>
      <vt:lpstr>Times New Roman</vt:lpstr>
      <vt:lpstr>Office テーマ</vt:lpstr>
      <vt:lpstr>Acrobat Document</vt:lpstr>
      <vt:lpstr>コロナウィルス感染  登校ガイドライン </vt:lpstr>
      <vt:lpstr>１.こんな場合は学校にすぐ相談しましょう 連絡先　第一校舎：03（5659）9090　第二校舎：03（5667）9090 受付時間：8:30～17:30　</vt:lpstr>
      <vt:lpstr>２.自分が体調不良の場合</vt:lpstr>
      <vt:lpstr>３.自分が濃厚接触者・その疑いがある場合</vt:lpstr>
      <vt:lpstr>４.自分の関係者の身近で感染者が出た場合 　</vt:lpstr>
      <vt:lpstr>５.自分の関係者が濃厚接触者となった場合 　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コロナウィルス感染  学生問い合わせ対応 マニュアル</dc:title>
  <dc:creator>jikei</dc:creator>
  <cp:lastModifiedBy>jikei</cp:lastModifiedBy>
  <cp:revision>81</cp:revision>
  <cp:lastPrinted>2020-07-31T00:29:19Z</cp:lastPrinted>
  <dcterms:created xsi:type="dcterms:W3CDTF">2020-07-17T11:45:20Z</dcterms:created>
  <dcterms:modified xsi:type="dcterms:W3CDTF">2021-01-08T01:03:41Z</dcterms:modified>
</cp:coreProperties>
</file>